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363" r:id="rId3"/>
    <p:sldId id="260" r:id="rId4"/>
    <p:sldId id="388" r:id="rId5"/>
    <p:sldId id="314" r:id="rId6"/>
    <p:sldId id="313" r:id="rId7"/>
    <p:sldId id="389" r:id="rId8"/>
    <p:sldId id="390" r:id="rId9"/>
    <p:sldId id="391" r:id="rId10"/>
    <p:sldId id="393" r:id="rId11"/>
    <p:sldId id="394" r:id="rId12"/>
    <p:sldId id="395" r:id="rId13"/>
    <p:sldId id="325" r:id="rId14"/>
    <p:sldId id="257" r:id="rId15"/>
    <p:sldId id="396" r:id="rId16"/>
    <p:sldId id="397" r:id="rId17"/>
    <p:sldId id="398" r:id="rId18"/>
    <p:sldId id="399" r:id="rId19"/>
    <p:sldId id="400" r:id="rId20"/>
    <p:sldId id="275" r:id="rId21"/>
    <p:sldId id="33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99"/>
    <p:restoredTop sz="91610"/>
  </p:normalViewPr>
  <p:slideViewPr>
    <p:cSldViewPr>
      <p:cViewPr varScale="1">
        <p:scale>
          <a:sx n="143" d="100"/>
          <a:sy n="143" d="100"/>
        </p:scale>
        <p:origin x="824"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4D0D4B-6E27-4CED-8CED-5D27FFB1A59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C461DA5-08DC-47B3-9365-B9EDCD83E80D}">
      <dgm:prSet custT="1"/>
      <dgm:spPr/>
      <dgm:t>
        <a:bodyPr/>
        <a:lstStyle/>
        <a:p>
          <a:pPr algn="ctr" rtl="0"/>
          <a:endParaRPr lang="en-US" sz="2400" b="1" dirty="0"/>
        </a:p>
        <a:p>
          <a:pPr algn="ctr" rtl="0"/>
          <a:r>
            <a:rPr lang="en-US" sz="2400" b="1" dirty="0" err="1"/>
            <a:t>Humanware</a:t>
          </a:r>
          <a:r>
            <a:rPr lang="en-US" sz="2400" b="1" dirty="0"/>
            <a:t>/Social and Emotional Learning (SEL)</a:t>
          </a:r>
        </a:p>
        <a:p>
          <a:pPr algn="ctr" rtl="0"/>
          <a:r>
            <a:rPr lang="en-US" sz="2400" b="1" dirty="0"/>
            <a:t>5 SEL Competencies and Levels of School wide SEL</a:t>
          </a:r>
          <a:br>
            <a:rPr lang="en-US" sz="2400" dirty="0"/>
          </a:br>
          <a:endParaRPr lang="en-US" sz="2400" dirty="0"/>
        </a:p>
      </dgm:t>
    </dgm:pt>
    <dgm:pt modelId="{5877E8C3-6B77-4D2A-95A9-AF57A6209DA7}" type="parTrans" cxnId="{AE94F6A1-2B57-41FC-A4C4-06F8E22DDE74}">
      <dgm:prSet/>
      <dgm:spPr/>
      <dgm:t>
        <a:bodyPr/>
        <a:lstStyle/>
        <a:p>
          <a:endParaRPr lang="en-US"/>
        </a:p>
      </dgm:t>
    </dgm:pt>
    <dgm:pt modelId="{8CC805D6-2139-47F1-932E-D99DBFAE63BF}" type="sibTrans" cxnId="{AE94F6A1-2B57-41FC-A4C4-06F8E22DDE74}">
      <dgm:prSet/>
      <dgm:spPr/>
      <dgm:t>
        <a:bodyPr/>
        <a:lstStyle/>
        <a:p>
          <a:endParaRPr lang="en-US"/>
        </a:p>
      </dgm:t>
    </dgm:pt>
    <dgm:pt modelId="{1BA0F2BA-F42B-4BEC-981C-E143BDA9BAA1}" type="pres">
      <dgm:prSet presAssocID="{6F4D0D4B-6E27-4CED-8CED-5D27FFB1A595}" presName="linear" presStyleCnt="0">
        <dgm:presLayoutVars>
          <dgm:animLvl val="lvl"/>
          <dgm:resizeHandles val="exact"/>
        </dgm:presLayoutVars>
      </dgm:prSet>
      <dgm:spPr/>
    </dgm:pt>
    <dgm:pt modelId="{F5DFC8C9-3BDB-42C4-80F7-B2636B4D2063}" type="pres">
      <dgm:prSet presAssocID="{FC461DA5-08DC-47B3-9365-B9EDCD83E80D}" presName="parentText" presStyleLbl="node1" presStyleIdx="0" presStyleCnt="1">
        <dgm:presLayoutVars>
          <dgm:chMax val="0"/>
          <dgm:bulletEnabled val="1"/>
        </dgm:presLayoutVars>
      </dgm:prSet>
      <dgm:spPr/>
    </dgm:pt>
  </dgm:ptLst>
  <dgm:cxnLst>
    <dgm:cxn modelId="{BB90E060-643F-D240-B5E6-C78DD946608E}" type="presOf" srcId="{6F4D0D4B-6E27-4CED-8CED-5D27FFB1A595}" destId="{1BA0F2BA-F42B-4BEC-981C-E143BDA9BAA1}" srcOrd="0" destOrd="0" presId="urn:microsoft.com/office/officeart/2005/8/layout/vList2"/>
    <dgm:cxn modelId="{AE94F6A1-2B57-41FC-A4C4-06F8E22DDE74}" srcId="{6F4D0D4B-6E27-4CED-8CED-5D27FFB1A595}" destId="{FC461DA5-08DC-47B3-9365-B9EDCD83E80D}" srcOrd="0" destOrd="0" parTransId="{5877E8C3-6B77-4D2A-95A9-AF57A6209DA7}" sibTransId="{8CC805D6-2139-47F1-932E-D99DBFAE63BF}"/>
    <dgm:cxn modelId="{440E51AB-EC85-B54C-8208-F1CC9A26E276}" type="presOf" srcId="{FC461DA5-08DC-47B3-9365-B9EDCD83E80D}" destId="{F5DFC8C9-3BDB-42C4-80F7-B2636B4D2063}" srcOrd="0" destOrd="0" presId="urn:microsoft.com/office/officeart/2005/8/layout/vList2"/>
    <dgm:cxn modelId="{76AC609E-00B8-1745-8E95-2C962E8580DC}" type="presParOf" srcId="{1BA0F2BA-F42B-4BEC-981C-E143BDA9BAA1}" destId="{F5DFC8C9-3BDB-42C4-80F7-B2636B4D206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B39BE1-8B88-486A-8385-00E3AB932B6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B5D34CC-CCD2-4988-A3F2-C69542FB22C8}">
      <dgm:prSet/>
      <dgm:spPr/>
      <dgm:t>
        <a:bodyPr/>
        <a:lstStyle/>
        <a:p>
          <a:pPr rtl="0"/>
          <a:r>
            <a:rPr lang="en-US" b="1"/>
            <a:t>FAMILY &amp; COMMUNITY PARTNERSHIPS</a:t>
          </a:r>
          <a:endParaRPr lang="en-US"/>
        </a:p>
      </dgm:t>
    </dgm:pt>
    <dgm:pt modelId="{D4155225-6B57-4B57-9BE1-2E09CA7584F3}" type="parTrans" cxnId="{D67F6F06-4A09-48C9-9EB7-8EDCF11BC9B7}">
      <dgm:prSet/>
      <dgm:spPr/>
      <dgm:t>
        <a:bodyPr/>
        <a:lstStyle/>
        <a:p>
          <a:endParaRPr lang="en-US"/>
        </a:p>
      </dgm:t>
    </dgm:pt>
    <dgm:pt modelId="{38C350A8-BA28-46A1-AF2D-9E5EB627A7F5}" type="sibTrans" cxnId="{D67F6F06-4A09-48C9-9EB7-8EDCF11BC9B7}">
      <dgm:prSet/>
      <dgm:spPr/>
      <dgm:t>
        <a:bodyPr/>
        <a:lstStyle/>
        <a:p>
          <a:endParaRPr lang="en-US"/>
        </a:p>
      </dgm:t>
    </dgm:pt>
    <dgm:pt modelId="{C675C281-661E-4BB8-9741-3515A2B3BC20}">
      <dgm:prSet/>
      <dgm:spPr/>
      <dgm:t>
        <a:bodyPr/>
        <a:lstStyle/>
        <a:p>
          <a:pPr rtl="0"/>
          <a:r>
            <a:rPr lang="en-US" b="1" dirty="0"/>
            <a:t>SCHOOL WIDE PRACTICES &amp; POLICIES</a:t>
          </a:r>
          <a:endParaRPr lang="en-US" dirty="0"/>
        </a:p>
      </dgm:t>
    </dgm:pt>
    <dgm:pt modelId="{59039E9C-4B67-4DBC-9D2D-AA385F816867}" type="parTrans" cxnId="{E64A35D7-9D46-4218-AECF-48C6CBDE6E52}">
      <dgm:prSet/>
      <dgm:spPr/>
      <dgm:t>
        <a:bodyPr/>
        <a:lstStyle/>
        <a:p>
          <a:endParaRPr lang="en-US"/>
        </a:p>
      </dgm:t>
    </dgm:pt>
    <dgm:pt modelId="{A297D07E-2BE8-440C-8CFC-46B6E5740EC1}" type="sibTrans" cxnId="{E64A35D7-9D46-4218-AECF-48C6CBDE6E52}">
      <dgm:prSet/>
      <dgm:spPr/>
      <dgm:t>
        <a:bodyPr/>
        <a:lstStyle/>
        <a:p>
          <a:endParaRPr lang="en-US"/>
        </a:p>
      </dgm:t>
    </dgm:pt>
    <dgm:pt modelId="{84BCFC46-434E-4C2B-81D8-A223698AEC49}">
      <dgm:prSet/>
      <dgm:spPr/>
      <dgm:t>
        <a:bodyPr/>
        <a:lstStyle/>
        <a:p>
          <a:pPr rtl="0"/>
          <a:r>
            <a:rPr lang="en-US" b="1"/>
            <a:t>SEL CURRICULUM &amp; INSTRUCTION</a:t>
          </a:r>
          <a:endParaRPr lang="en-US"/>
        </a:p>
      </dgm:t>
    </dgm:pt>
    <dgm:pt modelId="{57D7048D-8412-4C5A-8188-925D72305549}" type="parTrans" cxnId="{9C25DC7B-4855-41FC-99B6-04F29C5E378E}">
      <dgm:prSet/>
      <dgm:spPr/>
      <dgm:t>
        <a:bodyPr/>
        <a:lstStyle/>
        <a:p>
          <a:endParaRPr lang="en-US"/>
        </a:p>
      </dgm:t>
    </dgm:pt>
    <dgm:pt modelId="{B472FB35-0544-4F1E-82EF-8178B04D87A3}" type="sibTrans" cxnId="{9C25DC7B-4855-41FC-99B6-04F29C5E378E}">
      <dgm:prSet/>
      <dgm:spPr/>
      <dgm:t>
        <a:bodyPr/>
        <a:lstStyle/>
        <a:p>
          <a:endParaRPr lang="en-US"/>
        </a:p>
      </dgm:t>
    </dgm:pt>
    <dgm:pt modelId="{F10D7BB8-4A42-4FB5-BC53-F24DCACCFB27}" type="pres">
      <dgm:prSet presAssocID="{A2B39BE1-8B88-486A-8385-00E3AB932B6C}" presName="linear" presStyleCnt="0">
        <dgm:presLayoutVars>
          <dgm:animLvl val="lvl"/>
          <dgm:resizeHandles val="exact"/>
        </dgm:presLayoutVars>
      </dgm:prSet>
      <dgm:spPr/>
    </dgm:pt>
    <dgm:pt modelId="{9A9A7705-0D3B-4455-9E54-1D401BA36FFC}" type="pres">
      <dgm:prSet presAssocID="{AB5D34CC-CCD2-4988-A3F2-C69542FB22C8}" presName="parentText" presStyleLbl="node1" presStyleIdx="0" presStyleCnt="3">
        <dgm:presLayoutVars>
          <dgm:chMax val="0"/>
          <dgm:bulletEnabled val="1"/>
        </dgm:presLayoutVars>
      </dgm:prSet>
      <dgm:spPr/>
    </dgm:pt>
    <dgm:pt modelId="{950E3447-7320-46E2-9A2B-6026D7FF33E3}" type="pres">
      <dgm:prSet presAssocID="{38C350A8-BA28-46A1-AF2D-9E5EB627A7F5}" presName="spacer" presStyleCnt="0"/>
      <dgm:spPr/>
    </dgm:pt>
    <dgm:pt modelId="{1BFA9385-DFD1-4B30-87DD-ACEEBB5C1351}" type="pres">
      <dgm:prSet presAssocID="{C675C281-661E-4BB8-9741-3515A2B3BC20}" presName="parentText" presStyleLbl="node1" presStyleIdx="1" presStyleCnt="3">
        <dgm:presLayoutVars>
          <dgm:chMax val="0"/>
          <dgm:bulletEnabled val="1"/>
        </dgm:presLayoutVars>
      </dgm:prSet>
      <dgm:spPr/>
    </dgm:pt>
    <dgm:pt modelId="{1443410E-7D79-4795-B513-0C5277478703}" type="pres">
      <dgm:prSet presAssocID="{A297D07E-2BE8-440C-8CFC-46B6E5740EC1}" presName="spacer" presStyleCnt="0"/>
      <dgm:spPr/>
    </dgm:pt>
    <dgm:pt modelId="{7A4F7497-393F-4AF0-891E-CC1E0B81BDE5}" type="pres">
      <dgm:prSet presAssocID="{84BCFC46-434E-4C2B-81D8-A223698AEC49}" presName="parentText" presStyleLbl="node1" presStyleIdx="2" presStyleCnt="3">
        <dgm:presLayoutVars>
          <dgm:chMax val="0"/>
          <dgm:bulletEnabled val="1"/>
        </dgm:presLayoutVars>
      </dgm:prSet>
      <dgm:spPr/>
    </dgm:pt>
  </dgm:ptLst>
  <dgm:cxnLst>
    <dgm:cxn modelId="{D67F6F06-4A09-48C9-9EB7-8EDCF11BC9B7}" srcId="{A2B39BE1-8B88-486A-8385-00E3AB932B6C}" destId="{AB5D34CC-CCD2-4988-A3F2-C69542FB22C8}" srcOrd="0" destOrd="0" parTransId="{D4155225-6B57-4B57-9BE1-2E09CA7584F3}" sibTransId="{38C350A8-BA28-46A1-AF2D-9E5EB627A7F5}"/>
    <dgm:cxn modelId="{FE180C77-FEE9-B448-98BD-AD9726C9A7D7}" type="presOf" srcId="{AB5D34CC-CCD2-4988-A3F2-C69542FB22C8}" destId="{9A9A7705-0D3B-4455-9E54-1D401BA36FFC}" srcOrd="0" destOrd="0" presId="urn:microsoft.com/office/officeart/2005/8/layout/vList2"/>
    <dgm:cxn modelId="{9C25DC7B-4855-41FC-99B6-04F29C5E378E}" srcId="{A2B39BE1-8B88-486A-8385-00E3AB932B6C}" destId="{84BCFC46-434E-4C2B-81D8-A223698AEC49}" srcOrd="2" destOrd="0" parTransId="{57D7048D-8412-4C5A-8188-925D72305549}" sibTransId="{B472FB35-0544-4F1E-82EF-8178B04D87A3}"/>
    <dgm:cxn modelId="{A1E8488A-A59A-6242-8FD5-6EDB4D0334CB}" type="presOf" srcId="{A2B39BE1-8B88-486A-8385-00E3AB932B6C}" destId="{F10D7BB8-4A42-4FB5-BC53-F24DCACCFB27}" srcOrd="0" destOrd="0" presId="urn:microsoft.com/office/officeart/2005/8/layout/vList2"/>
    <dgm:cxn modelId="{AB21D7D1-B121-1C46-A5CF-148183B10CC5}" type="presOf" srcId="{84BCFC46-434E-4C2B-81D8-A223698AEC49}" destId="{7A4F7497-393F-4AF0-891E-CC1E0B81BDE5}" srcOrd="0" destOrd="0" presId="urn:microsoft.com/office/officeart/2005/8/layout/vList2"/>
    <dgm:cxn modelId="{E64A35D7-9D46-4218-AECF-48C6CBDE6E52}" srcId="{A2B39BE1-8B88-486A-8385-00E3AB932B6C}" destId="{C675C281-661E-4BB8-9741-3515A2B3BC20}" srcOrd="1" destOrd="0" parTransId="{59039E9C-4B67-4DBC-9D2D-AA385F816867}" sibTransId="{A297D07E-2BE8-440C-8CFC-46B6E5740EC1}"/>
    <dgm:cxn modelId="{BC5D11DE-48E4-F742-BEF6-DF94BCC2A319}" type="presOf" srcId="{C675C281-661E-4BB8-9741-3515A2B3BC20}" destId="{1BFA9385-DFD1-4B30-87DD-ACEEBB5C1351}" srcOrd="0" destOrd="0" presId="urn:microsoft.com/office/officeart/2005/8/layout/vList2"/>
    <dgm:cxn modelId="{1235F0D7-6D61-9746-81B5-1A8DEAC45F7F}" type="presParOf" srcId="{F10D7BB8-4A42-4FB5-BC53-F24DCACCFB27}" destId="{9A9A7705-0D3B-4455-9E54-1D401BA36FFC}" srcOrd="0" destOrd="0" presId="urn:microsoft.com/office/officeart/2005/8/layout/vList2"/>
    <dgm:cxn modelId="{9A0E5AF8-F1C6-BE46-91DC-582CF49C2548}" type="presParOf" srcId="{F10D7BB8-4A42-4FB5-BC53-F24DCACCFB27}" destId="{950E3447-7320-46E2-9A2B-6026D7FF33E3}" srcOrd="1" destOrd="0" presId="urn:microsoft.com/office/officeart/2005/8/layout/vList2"/>
    <dgm:cxn modelId="{16150A88-C36E-5448-8AFD-15E09DA1185E}" type="presParOf" srcId="{F10D7BB8-4A42-4FB5-BC53-F24DCACCFB27}" destId="{1BFA9385-DFD1-4B30-87DD-ACEEBB5C1351}" srcOrd="2" destOrd="0" presId="urn:microsoft.com/office/officeart/2005/8/layout/vList2"/>
    <dgm:cxn modelId="{18FEF213-8D8B-FD4A-9234-952BD8F093B6}" type="presParOf" srcId="{F10D7BB8-4A42-4FB5-BC53-F24DCACCFB27}" destId="{1443410E-7D79-4795-B513-0C5277478703}" srcOrd="3" destOrd="0" presId="urn:microsoft.com/office/officeart/2005/8/layout/vList2"/>
    <dgm:cxn modelId="{06B8233B-669D-194D-AA5C-7EB15124684A}" type="presParOf" srcId="{F10D7BB8-4A42-4FB5-BC53-F24DCACCFB27}" destId="{7A4F7497-393F-4AF0-891E-CC1E0B81BDE5}"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9E1E69-3FCC-410A-812B-E2B85A35AA8B}" type="doc">
      <dgm:prSet loTypeId="urn:microsoft.com/office/officeart/2005/8/layout/chart3" loCatId="relationship" qsTypeId="urn:microsoft.com/office/officeart/2005/8/quickstyle/simple1" qsCatId="simple" csTypeId="urn:microsoft.com/office/officeart/2005/8/colors/accent1_2" csCatId="accent1" phldr="1"/>
      <dgm:spPr/>
    </dgm:pt>
    <dgm:pt modelId="{6D752EE8-F146-453B-970C-D7DDD6BC8E07}">
      <dgm:prSet phldrT="[Text]"/>
      <dgm:spPr>
        <a:xfrm>
          <a:off x="1281379" y="421651"/>
          <a:ext cx="3413760" cy="3413760"/>
        </a:xfrm>
        <a:solidFill>
          <a:srgbClr val="6B9DC7"/>
        </a:solidFill>
        <a:ln w="25400" cap="flat" cmpd="sng" algn="ctr">
          <a:solidFill>
            <a:sysClr val="window" lastClr="FFFFFF">
              <a:hueOff val="0"/>
              <a:satOff val="0"/>
              <a:lumOff val="0"/>
              <a:alphaOff val="0"/>
            </a:sysClr>
          </a:solidFill>
          <a:prstDash val="solid"/>
        </a:ln>
        <a:effectLst/>
      </dgm:spPr>
      <dgm:t>
        <a:bodyPr/>
        <a:lstStyle/>
        <a:p>
          <a:pPr algn="l"/>
          <a:r>
            <a:rPr lang="en-US" dirty="0">
              <a:solidFill>
                <a:sysClr val="window" lastClr="FFFFFF"/>
              </a:solidFill>
              <a:latin typeface="Calibri"/>
              <a:ea typeface="+mn-ea"/>
              <a:cs typeface="+mn-cs"/>
            </a:rPr>
            <a:t>SOCIAL AWARENESS</a:t>
          </a:r>
        </a:p>
      </dgm:t>
    </dgm:pt>
    <dgm:pt modelId="{BBC8A88D-F0D9-411B-9AEE-A4E58CB61C0C}" type="parTrans" cxnId="{B3E6986F-F37C-40E7-9498-932AB9AA8F4E}">
      <dgm:prSet/>
      <dgm:spPr/>
      <dgm:t>
        <a:bodyPr/>
        <a:lstStyle/>
        <a:p>
          <a:endParaRPr lang="en-US"/>
        </a:p>
      </dgm:t>
    </dgm:pt>
    <dgm:pt modelId="{4F0F1003-C359-427C-97BB-A753CBCABA6D}" type="sibTrans" cxnId="{B3E6986F-F37C-40E7-9498-932AB9AA8F4E}">
      <dgm:prSet/>
      <dgm:spPr/>
      <dgm:t>
        <a:bodyPr/>
        <a:lstStyle/>
        <a:p>
          <a:endParaRPr lang="en-US"/>
        </a:p>
      </dgm:t>
    </dgm:pt>
    <dgm:pt modelId="{F3898263-D767-40A6-923F-1D01F2FB76F8}">
      <dgm:prSet phldrT="[Text]"/>
      <dgm:spPr>
        <a:xfrm>
          <a:off x="1281379" y="407415"/>
          <a:ext cx="3413760" cy="3413760"/>
        </a:xfrm>
        <a:solidFill>
          <a:srgbClr val="9BBB59">
            <a:lumMod val="75000"/>
          </a:srgbClr>
        </a:solidFill>
        <a:ln w="25400" cap="flat" cmpd="sng" algn="ctr">
          <a:solidFill>
            <a:sysClr val="window" lastClr="FFFFFF">
              <a:hueOff val="0"/>
              <a:satOff val="0"/>
              <a:lumOff val="0"/>
              <a:alphaOff val="0"/>
            </a:sysClr>
          </a:solidFill>
          <a:prstDash val="solid"/>
        </a:ln>
        <a:effectLst/>
      </dgm:spPr>
      <dgm:t>
        <a:bodyPr/>
        <a:lstStyle/>
        <a:p>
          <a:r>
            <a:rPr lang="en-US" dirty="0">
              <a:solidFill>
                <a:sysClr val="window" lastClr="FFFFFF"/>
              </a:solidFill>
              <a:latin typeface="Calibri"/>
              <a:ea typeface="+mn-ea"/>
              <a:cs typeface="+mn-cs"/>
            </a:rPr>
            <a:t>RESPONSIBLE DECISION MAKING</a:t>
          </a:r>
        </a:p>
      </dgm:t>
    </dgm:pt>
    <dgm:pt modelId="{1A8DFB9D-CFED-45D7-9EF1-358D6889DAA4}" type="parTrans" cxnId="{3625156C-D159-49E9-8BF0-D4E522F575D1}">
      <dgm:prSet/>
      <dgm:spPr/>
      <dgm:t>
        <a:bodyPr/>
        <a:lstStyle/>
        <a:p>
          <a:endParaRPr lang="en-US"/>
        </a:p>
      </dgm:t>
    </dgm:pt>
    <dgm:pt modelId="{5D07FFA9-4FD7-4DCC-8473-B9C4A2E2AAAC}" type="sibTrans" cxnId="{3625156C-D159-49E9-8BF0-D4E522F575D1}">
      <dgm:prSet/>
      <dgm:spPr/>
      <dgm:t>
        <a:bodyPr/>
        <a:lstStyle/>
        <a:p>
          <a:endParaRPr lang="en-US"/>
        </a:p>
      </dgm:t>
    </dgm:pt>
    <dgm:pt modelId="{0B44F9CB-774B-42DA-8E64-1F388C624EBF}">
      <dgm:prSet phldrT="[Text]"/>
      <dgm:spPr>
        <a:xfrm>
          <a:off x="1281379" y="407415"/>
          <a:ext cx="3413760" cy="3413760"/>
        </a:xfrm>
        <a:solidFill>
          <a:srgbClr val="CC3300">
            <a:alpha val="81961"/>
          </a:srgbClr>
        </a:solidFill>
        <a:ln w="25400" cap="flat" cmpd="sng" algn="ctr">
          <a:solidFill>
            <a:sysClr val="window" lastClr="FFFFFF">
              <a:hueOff val="0"/>
              <a:satOff val="0"/>
              <a:lumOff val="0"/>
              <a:alphaOff val="0"/>
            </a:sysClr>
          </a:solidFill>
          <a:prstDash val="solid"/>
        </a:ln>
        <a:effectLst/>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n-US" dirty="0">
              <a:solidFill>
                <a:sysClr val="window" lastClr="FFFFFF"/>
              </a:solidFill>
              <a:latin typeface="+mn-lt"/>
              <a:ea typeface="+mn-ea"/>
              <a:cs typeface="+mn-cs"/>
            </a:rPr>
            <a:t> SELF MANAGEMENT</a:t>
          </a:r>
        </a:p>
        <a:p>
          <a:pPr algn="ctr" defTabSz="622300">
            <a:lnSpc>
              <a:spcPct val="90000"/>
            </a:lnSpc>
            <a:spcBef>
              <a:spcPct val="0"/>
            </a:spcBef>
            <a:spcAft>
              <a:spcPct val="35000"/>
            </a:spcAft>
          </a:pPr>
          <a:endParaRPr lang="en-US" dirty="0">
            <a:solidFill>
              <a:sysClr val="window" lastClr="FFFFFF"/>
            </a:solidFill>
            <a:latin typeface="Calibri"/>
            <a:ea typeface="+mn-ea"/>
            <a:cs typeface="+mn-cs"/>
          </a:endParaRPr>
        </a:p>
      </dgm:t>
    </dgm:pt>
    <dgm:pt modelId="{7732EF56-6A1E-4F9A-B1D5-8419AAEF273F}" type="parTrans" cxnId="{30302674-1A59-4C5C-AE23-A4E4A7E86F86}">
      <dgm:prSet/>
      <dgm:spPr/>
      <dgm:t>
        <a:bodyPr/>
        <a:lstStyle/>
        <a:p>
          <a:endParaRPr lang="en-US"/>
        </a:p>
      </dgm:t>
    </dgm:pt>
    <dgm:pt modelId="{FE31BFEF-13A8-4FBF-A434-A9B66A4A0225}" type="sibTrans" cxnId="{30302674-1A59-4C5C-AE23-A4E4A7E86F86}">
      <dgm:prSet/>
      <dgm:spPr/>
      <dgm:t>
        <a:bodyPr/>
        <a:lstStyle/>
        <a:p>
          <a:endParaRPr lang="en-US"/>
        </a:p>
      </dgm:t>
    </dgm:pt>
    <dgm:pt modelId="{C2EB4AA1-B987-4273-925D-C4F425455F1B}">
      <dgm:prSet phldrT="[Text]"/>
      <dgm:spPr>
        <a:xfrm>
          <a:off x="1281379" y="407415"/>
          <a:ext cx="3413760" cy="3413760"/>
        </a:xfrm>
        <a:solidFill>
          <a:srgbClr val="6B9DC7"/>
        </a:solidFill>
        <a:ln w="25400" cap="flat" cmpd="sng" algn="ctr">
          <a:solidFill>
            <a:sysClr val="window" lastClr="FFFFFF">
              <a:hueOff val="0"/>
              <a:satOff val="0"/>
              <a:lumOff val="0"/>
              <a:alphaOff val="0"/>
            </a:sysClr>
          </a:solidFill>
          <a:prstDash val="solid"/>
        </a:ln>
        <a:effectLst/>
      </dgm:spPr>
      <dgm:t>
        <a:bodyPr/>
        <a:lstStyle/>
        <a:p>
          <a:pPr algn="l"/>
          <a:r>
            <a:rPr lang="en-US" dirty="0">
              <a:solidFill>
                <a:sysClr val="window" lastClr="FFFFFF"/>
              </a:solidFill>
              <a:latin typeface="Calibri"/>
              <a:ea typeface="+mn-ea"/>
              <a:cs typeface="+mn-cs"/>
            </a:rPr>
            <a:t>RELATIONSHIP SKILLS</a:t>
          </a:r>
        </a:p>
      </dgm:t>
    </dgm:pt>
    <dgm:pt modelId="{FB8E2D00-8664-49DB-816F-885A18BAD158}" type="parTrans" cxnId="{6A5401C2-C8D4-4048-8E4E-F29BFEA7287A}">
      <dgm:prSet/>
      <dgm:spPr/>
      <dgm:t>
        <a:bodyPr/>
        <a:lstStyle/>
        <a:p>
          <a:endParaRPr lang="en-US"/>
        </a:p>
      </dgm:t>
    </dgm:pt>
    <dgm:pt modelId="{C6639176-0A37-4A27-AF12-CAB2C9D02203}" type="sibTrans" cxnId="{6A5401C2-C8D4-4048-8E4E-F29BFEA7287A}">
      <dgm:prSet/>
      <dgm:spPr/>
      <dgm:t>
        <a:bodyPr/>
        <a:lstStyle/>
        <a:p>
          <a:endParaRPr lang="en-US"/>
        </a:p>
      </dgm:t>
    </dgm:pt>
    <dgm:pt modelId="{B0F5878A-7F84-490A-8B78-2A9A7038510B}">
      <dgm:prSet phldrT="[Text]"/>
      <dgm:spPr>
        <a:xfrm>
          <a:off x="1281106" y="407196"/>
          <a:ext cx="3413760" cy="3413760"/>
        </a:xfrm>
        <a:solidFill>
          <a:srgbClr val="CC3300">
            <a:alpha val="81961"/>
          </a:srgbClr>
        </a:solidFill>
        <a:ln w="25400" cap="flat" cmpd="sng" algn="ctr">
          <a:solidFill>
            <a:sysClr val="window" lastClr="FFFFFF">
              <a:hueOff val="0"/>
              <a:satOff val="0"/>
              <a:lumOff val="0"/>
              <a:alphaOff val="0"/>
            </a:sysClr>
          </a:solidFill>
          <a:prstDash val="solid"/>
        </a:ln>
        <a:effectLst/>
      </dgm:spPr>
      <dgm:t>
        <a:bodyPr/>
        <a:lstStyle/>
        <a:p>
          <a:pPr algn="l"/>
          <a:r>
            <a:rPr lang="en-US" dirty="0">
              <a:solidFill>
                <a:sysClr val="window" lastClr="FFFFFF"/>
              </a:solidFill>
              <a:latin typeface="Calibri"/>
              <a:ea typeface="+mn-ea"/>
              <a:cs typeface="+mn-cs"/>
            </a:rPr>
            <a:t>SELF AWARENESS</a:t>
          </a:r>
        </a:p>
      </dgm:t>
    </dgm:pt>
    <dgm:pt modelId="{752C26AB-355E-4033-9D1A-2CF197D832A8}" type="sibTrans" cxnId="{2591A349-1AB1-4B2A-AF2A-6C7D4A8B76A3}">
      <dgm:prSet/>
      <dgm:spPr/>
      <dgm:t>
        <a:bodyPr/>
        <a:lstStyle/>
        <a:p>
          <a:endParaRPr lang="en-US"/>
        </a:p>
      </dgm:t>
    </dgm:pt>
    <dgm:pt modelId="{4801A7BA-24FA-496D-8B51-0C3BF143343F}" type="parTrans" cxnId="{2591A349-1AB1-4B2A-AF2A-6C7D4A8B76A3}">
      <dgm:prSet/>
      <dgm:spPr/>
      <dgm:t>
        <a:bodyPr/>
        <a:lstStyle/>
        <a:p>
          <a:endParaRPr lang="en-US"/>
        </a:p>
      </dgm:t>
    </dgm:pt>
    <dgm:pt modelId="{344906CA-B389-46FA-BDD3-58066B1E447D}" type="pres">
      <dgm:prSet presAssocID="{A79E1E69-3FCC-410A-812B-E2B85A35AA8B}" presName="compositeShape" presStyleCnt="0">
        <dgm:presLayoutVars>
          <dgm:chMax val="7"/>
          <dgm:dir/>
          <dgm:resizeHandles val="exact"/>
        </dgm:presLayoutVars>
      </dgm:prSet>
      <dgm:spPr/>
    </dgm:pt>
    <dgm:pt modelId="{C0E0993C-6844-41EC-959C-9D66BF55594D}" type="pres">
      <dgm:prSet presAssocID="{A79E1E69-3FCC-410A-812B-E2B85A35AA8B}" presName="wedge1" presStyleLbl="node1" presStyleIdx="0" presStyleCnt="5" custLinFactNeighborX="-3508" custLinFactNeighborY="4815"/>
      <dgm:spPr>
        <a:prstGeom prst="pie">
          <a:avLst>
            <a:gd name="adj1" fmla="val 16200000"/>
            <a:gd name="adj2" fmla="val 20520000"/>
          </a:avLst>
        </a:prstGeom>
      </dgm:spPr>
    </dgm:pt>
    <dgm:pt modelId="{74DD0892-009C-4FE5-8C40-01CAA2269F21}" type="pres">
      <dgm:prSet presAssocID="{A79E1E69-3FCC-410A-812B-E2B85A35AA8B}" presName="wedge1Tx" presStyleLbl="node1" presStyleIdx="0" presStyleCnt="5">
        <dgm:presLayoutVars>
          <dgm:chMax val="0"/>
          <dgm:chPref val="0"/>
          <dgm:bulletEnabled val="1"/>
        </dgm:presLayoutVars>
      </dgm:prSet>
      <dgm:spPr/>
    </dgm:pt>
    <dgm:pt modelId="{5DEC4697-EE2C-497A-8313-D2E4089DF78A}" type="pres">
      <dgm:prSet presAssocID="{A79E1E69-3FCC-410A-812B-E2B85A35AA8B}" presName="wedge2" presStyleLbl="node1" presStyleIdx="1" presStyleCnt="5"/>
      <dgm:spPr>
        <a:prstGeom prst="pie">
          <a:avLst>
            <a:gd name="adj1" fmla="val 20520000"/>
            <a:gd name="adj2" fmla="val 3240000"/>
          </a:avLst>
        </a:prstGeom>
      </dgm:spPr>
    </dgm:pt>
    <dgm:pt modelId="{80270A14-2024-490F-9DD0-5FA9A213AE92}" type="pres">
      <dgm:prSet presAssocID="{A79E1E69-3FCC-410A-812B-E2B85A35AA8B}" presName="wedge2Tx" presStyleLbl="node1" presStyleIdx="1" presStyleCnt="5">
        <dgm:presLayoutVars>
          <dgm:chMax val="0"/>
          <dgm:chPref val="0"/>
          <dgm:bulletEnabled val="1"/>
        </dgm:presLayoutVars>
      </dgm:prSet>
      <dgm:spPr/>
    </dgm:pt>
    <dgm:pt modelId="{209C2A87-5276-48DF-A7CF-432EDBB7F401}" type="pres">
      <dgm:prSet presAssocID="{A79E1E69-3FCC-410A-812B-E2B85A35AA8B}" presName="wedge3" presStyleLbl="node1" presStyleIdx="2" presStyleCnt="5"/>
      <dgm:spPr>
        <a:prstGeom prst="pie">
          <a:avLst>
            <a:gd name="adj1" fmla="val 3240000"/>
            <a:gd name="adj2" fmla="val 7560000"/>
          </a:avLst>
        </a:prstGeom>
      </dgm:spPr>
    </dgm:pt>
    <dgm:pt modelId="{D158B1C4-9CFE-4A7B-9DB7-7C556910E935}" type="pres">
      <dgm:prSet presAssocID="{A79E1E69-3FCC-410A-812B-E2B85A35AA8B}" presName="wedge3Tx" presStyleLbl="node1" presStyleIdx="2" presStyleCnt="5">
        <dgm:presLayoutVars>
          <dgm:chMax val="0"/>
          <dgm:chPref val="0"/>
          <dgm:bulletEnabled val="1"/>
        </dgm:presLayoutVars>
      </dgm:prSet>
      <dgm:spPr/>
    </dgm:pt>
    <dgm:pt modelId="{43534F5A-8206-44B9-900A-06873D9965B3}" type="pres">
      <dgm:prSet presAssocID="{A79E1E69-3FCC-410A-812B-E2B85A35AA8B}" presName="wedge4" presStyleLbl="node1" presStyleIdx="3" presStyleCnt="5" custLinFactNeighborY="417"/>
      <dgm:spPr>
        <a:prstGeom prst="pie">
          <a:avLst>
            <a:gd name="adj1" fmla="val 7560000"/>
            <a:gd name="adj2" fmla="val 11880000"/>
          </a:avLst>
        </a:prstGeom>
      </dgm:spPr>
    </dgm:pt>
    <dgm:pt modelId="{B5388EF5-15FA-4E72-8C26-8709AEA63E49}" type="pres">
      <dgm:prSet presAssocID="{A79E1E69-3FCC-410A-812B-E2B85A35AA8B}" presName="wedge4Tx" presStyleLbl="node1" presStyleIdx="3" presStyleCnt="5">
        <dgm:presLayoutVars>
          <dgm:chMax val="0"/>
          <dgm:chPref val="0"/>
          <dgm:bulletEnabled val="1"/>
        </dgm:presLayoutVars>
      </dgm:prSet>
      <dgm:spPr/>
    </dgm:pt>
    <dgm:pt modelId="{7D665640-3495-43A5-B8FB-31FC7BE02614}" type="pres">
      <dgm:prSet presAssocID="{A79E1E69-3FCC-410A-812B-E2B85A35AA8B}" presName="wedge5" presStyleLbl="node1" presStyleIdx="4" presStyleCnt="5"/>
      <dgm:spPr>
        <a:prstGeom prst="pie">
          <a:avLst>
            <a:gd name="adj1" fmla="val 11880000"/>
            <a:gd name="adj2" fmla="val 16200000"/>
          </a:avLst>
        </a:prstGeom>
      </dgm:spPr>
    </dgm:pt>
    <dgm:pt modelId="{9E651A7C-7643-4D03-87EC-2EE4BF0A9F09}" type="pres">
      <dgm:prSet presAssocID="{A79E1E69-3FCC-410A-812B-E2B85A35AA8B}" presName="wedge5Tx" presStyleLbl="node1" presStyleIdx="4" presStyleCnt="5">
        <dgm:presLayoutVars>
          <dgm:chMax val="0"/>
          <dgm:chPref val="0"/>
          <dgm:bulletEnabled val="1"/>
        </dgm:presLayoutVars>
      </dgm:prSet>
      <dgm:spPr/>
    </dgm:pt>
  </dgm:ptLst>
  <dgm:cxnLst>
    <dgm:cxn modelId="{2152CB33-3F30-5244-B539-BEF71F2FC222}" type="presOf" srcId="{C2EB4AA1-B987-4273-925D-C4F425455F1B}" destId="{D158B1C4-9CFE-4A7B-9DB7-7C556910E935}" srcOrd="1" destOrd="0" presId="urn:microsoft.com/office/officeart/2005/8/layout/chart3"/>
    <dgm:cxn modelId="{233CAB3C-2D0E-DC4F-B2F9-53D3DB8ED512}" type="presOf" srcId="{B0F5878A-7F84-490A-8B78-2A9A7038510B}" destId="{C0E0993C-6844-41EC-959C-9D66BF55594D}" srcOrd="0" destOrd="0" presId="urn:microsoft.com/office/officeart/2005/8/layout/chart3"/>
    <dgm:cxn modelId="{0973483F-E66B-1D44-AAAC-FFF3B2B79627}" type="presOf" srcId="{F3898263-D767-40A6-923F-1D01F2FB76F8}" destId="{5DEC4697-EE2C-497A-8313-D2E4089DF78A}" srcOrd="0" destOrd="0" presId="urn:microsoft.com/office/officeart/2005/8/layout/chart3"/>
    <dgm:cxn modelId="{2591A349-1AB1-4B2A-AF2A-6C7D4A8B76A3}" srcId="{A79E1E69-3FCC-410A-812B-E2B85A35AA8B}" destId="{B0F5878A-7F84-490A-8B78-2A9A7038510B}" srcOrd="0" destOrd="0" parTransId="{4801A7BA-24FA-496D-8B51-0C3BF143343F}" sibTransId="{752C26AB-355E-4033-9D1A-2CF197D832A8}"/>
    <dgm:cxn modelId="{C84B964F-3E11-774C-A872-9B903296D9A1}" type="presOf" srcId="{A79E1E69-3FCC-410A-812B-E2B85A35AA8B}" destId="{344906CA-B389-46FA-BDD3-58066B1E447D}" srcOrd="0" destOrd="0" presId="urn:microsoft.com/office/officeart/2005/8/layout/chart3"/>
    <dgm:cxn modelId="{3625156C-D159-49E9-8BF0-D4E522F575D1}" srcId="{A79E1E69-3FCC-410A-812B-E2B85A35AA8B}" destId="{F3898263-D767-40A6-923F-1D01F2FB76F8}" srcOrd="1" destOrd="0" parTransId="{1A8DFB9D-CFED-45D7-9EF1-358D6889DAA4}" sibTransId="{5D07FFA9-4FD7-4DCC-8473-B9C4A2E2AAAC}"/>
    <dgm:cxn modelId="{B3E6986F-F37C-40E7-9498-932AB9AA8F4E}" srcId="{A79E1E69-3FCC-410A-812B-E2B85A35AA8B}" destId="{6D752EE8-F146-453B-970C-D7DDD6BC8E07}" srcOrd="3" destOrd="0" parTransId="{BBC8A88D-F0D9-411B-9AEE-A4E58CB61C0C}" sibTransId="{4F0F1003-C359-427C-97BB-A753CBCABA6D}"/>
    <dgm:cxn modelId="{30302674-1A59-4C5C-AE23-A4E4A7E86F86}" srcId="{A79E1E69-3FCC-410A-812B-E2B85A35AA8B}" destId="{0B44F9CB-774B-42DA-8E64-1F388C624EBF}" srcOrd="4" destOrd="0" parTransId="{7732EF56-6A1E-4F9A-B1D5-8419AAEF273F}" sibTransId="{FE31BFEF-13A8-4FBF-A434-A9B66A4A0225}"/>
    <dgm:cxn modelId="{B04FD077-9830-C142-B6BD-713A72CFFE01}" type="presOf" srcId="{6D752EE8-F146-453B-970C-D7DDD6BC8E07}" destId="{B5388EF5-15FA-4E72-8C26-8709AEA63E49}" srcOrd="1" destOrd="0" presId="urn:microsoft.com/office/officeart/2005/8/layout/chart3"/>
    <dgm:cxn modelId="{969F1690-67C2-3749-9ACD-07CA18124952}" type="presOf" srcId="{0B44F9CB-774B-42DA-8E64-1F388C624EBF}" destId="{7D665640-3495-43A5-B8FB-31FC7BE02614}" srcOrd="0" destOrd="0" presId="urn:microsoft.com/office/officeart/2005/8/layout/chart3"/>
    <dgm:cxn modelId="{1721A79D-E3D2-A047-90CB-64AE90AA7DFB}" type="presOf" srcId="{0B44F9CB-774B-42DA-8E64-1F388C624EBF}" destId="{9E651A7C-7643-4D03-87EC-2EE4BF0A9F09}" srcOrd="1" destOrd="0" presId="urn:microsoft.com/office/officeart/2005/8/layout/chart3"/>
    <dgm:cxn modelId="{0012EDAF-698F-0342-A767-91F2839BE708}" type="presOf" srcId="{F3898263-D767-40A6-923F-1D01F2FB76F8}" destId="{80270A14-2024-490F-9DD0-5FA9A213AE92}" srcOrd="1" destOrd="0" presId="urn:microsoft.com/office/officeart/2005/8/layout/chart3"/>
    <dgm:cxn modelId="{DD3C4DB4-4514-454A-9A39-5B048A25BD8B}" type="presOf" srcId="{6D752EE8-F146-453B-970C-D7DDD6BC8E07}" destId="{43534F5A-8206-44B9-900A-06873D9965B3}" srcOrd="0" destOrd="0" presId="urn:microsoft.com/office/officeart/2005/8/layout/chart3"/>
    <dgm:cxn modelId="{6A5401C2-C8D4-4048-8E4E-F29BFEA7287A}" srcId="{A79E1E69-3FCC-410A-812B-E2B85A35AA8B}" destId="{C2EB4AA1-B987-4273-925D-C4F425455F1B}" srcOrd="2" destOrd="0" parTransId="{FB8E2D00-8664-49DB-816F-885A18BAD158}" sibTransId="{C6639176-0A37-4A27-AF12-CAB2C9D02203}"/>
    <dgm:cxn modelId="{5012CCD3-962A-AD40-81B9-4C78B574F53B}" type="presOf" srcId="{C2EB4AA1-B987-4273-925D-C4F425455F1B}" destId="{209C2A87-5276-48DF-A7CF-432EDBB7F401}" srcOrd="0" destOrd="0" presId="urn:microsoft.com/office/officeart/2005/8/layout/chart3"/>
    <dgm:cxn modelId="{ABD8F6D8-C060-1A4F-8872-601A0FC339FA}" type="presOf" srcId="{B0F5878A-7F84-490A-8B78-2A9A7038510B}" destId="{74DD0892-009C-4FE5-8C40-01CAA2269F21}" srcOrd="1" destOrd="0" presId="urn:microsoft.com/office/officeart/2005/8/layout/chart3"/>
    <dgm:cxn modelId="{20FB716C-BCE9-7148-A729-7B8815217FFD}" type="presParOf" srcId="{344906CA-B389-46FA-BDD3-58066B1E447D}" destId="{C0E0993C-6844-41EC-959C-9D66BF55594D}" srcOrd="0" destOrd="0" presId="urn:microsoft.com/office/officeart/2005/8/layout/chart3"/>
    <dgm:cxn modelId="{5D9B3FC9-3F69-F94A-A7E5-BD7CF9D1868C}" type="presParOf" srcId="{344906CA-B389-46FA-BDD3-58066B1E447D}" destId="{74DD0892-009C-4FE5-8C40-01CAA2269F21}" srcOrd="1" destOrd="0" presId="urn:microsoft.com/office/officeart/2005/8/layout/chart3"/>
    <dgm:cxn modelId="{7265D103-6B2F-2049-A860-C6B7FFE38F27}" type="presParOf" srcId="{344906CA-B389-46FA-BDD3-58066B1E447D}" destId="{5DEC4697-EE2C-497A-8313-D2E4089DF78A}" srcOrd="2" destOrd="0" presId="urn:microsoft.com/office/officeart/2005/8/layout/chart3"/>
    <dgm:cxn modelId="{F4FCCB53-76A1-8845-91BF-18161684A502}" type="presParOf" srcId="{344906CA-B389-46FA-BDD3-58066B1E447D}" destId="{80270A14-2024-490F-9DD0-5FA9A213AE92}" srcOrd="3" destOrd="0" presId="urn:microsoft.com/office/officeart/2005/8/layout/chart3"/>
    <dgm:cxn modelId="{71BF58D7-605A-2C40-BCFC-4A665A899EF5}" type="presParOf" srcId="{344906CA-B389-46FA-BDD3-58066B1E447D}" destId="{209C2A87-5276-48DF-A7CF-432EDBB7F401}" srcOrd="4" destOrd="0" presId="urn:microsoft.com/office/officeart/2005/8/layout/chart3"/>
    <dgm:cxn modelId="{F72FCE7F-D2ED-C544-AA39-0770D9004AB3}" type="presParOf" srcId="{344906CA-B389-46FA-BDD3-58066B1E447D}" destId="{D158B1C4-9CFE-4A7B-9DB7-7C556910E935}" srcOrd="5" destOrd="0" presId="urn:microsoft.com/office/officeart/2005/8/layout/chart3"/>
    <dgm:cxn modelId="{6230D302-A923-9A45-AFA7-AE812F508617}" type="presParOf" srcId="{344906CA-B389-46FA-BDD3-58066B1E447D}" destId="{43534F5A-8206-44B9-900A-06873D9965B3}" srcOrd="6" destOrd="0" presId="urn:microsoft.com/office/officeart/2005/8/layout/chart3"/>
    <dgm:cxn modelId="{29747121-C22D-8E45-A325-320A55839744}" type="presParOf" srcId="{344906CA-B389-46FA-BDD3-58066B1E447D}" destId="{B5388EF5-15FA-4E72-8C26-8709AEA63E49}" srcOrd="7" destOrd="0" presId="urn:microsoft.com/office/officeart/2005/8/layout/chart3"/>
    <dgm:cxn modelId="{B66BD8BF-91F9-764D-AB36-6C30038C3141}" type="presParOf" srcId="{344906CA-B389-46FA-BDD3-58066B1E447D}" destId="{7D665640-3495-43A5-B8FB-31FC7BE02614}" srcOrd="8" destOrd="0" presId="urn:microsoft.com/office/officeart/2005/8/layout/chart3"/>
    <dgm:cxn modelId="{27D1F1EC-E9D0-2346-9C6B-B681F1987497}" type="presParOf" srcId="{344906CA-B389-46FA-BDD3-58066B1E447D}" destId="{9E651A7C-7643-4D03-87EC-2EE4BF0A9F09}" srcOrd="9" destOrd="0" presId="urn:microsoft.com/office/officeart/2005/8/layout/chart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DFC8C9-3BDB-42C4-80F7-B2636B4D2063}">
      <dsp:nvSpPr>
        <dsp:cNvPr id="0" name=""/>
        <dsp:cNvSpPr/>
      </dsp:nvSpPr>
      <dsp:spPr>
        <a:xfrm>
          <a:off x="0" y="203"/>
          <a:ext cx="6901542" cy="8568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endParaRPr lang="en-US" sz="2400" b="1" kern="1200" dirty="0"/>
        </a:p>
        <a:p>
          <a:pPr marL="0" lvl="0" indent="0" algn="ctr" defTabSz="1066800" rtl="0">
            <a:lnSpc>
              <a:spcPct val="90000"/>
            </a:lnSpc>
            <a:spcBef>
              <a:spcPct val="0"/>
            </a:spcBef>
            <a:spcAft>
              <a:spcPct val="35000"/>
            </a:spcAft>
            <a:buNone/>
          </a:pPr>
          <a:r>
            <a:rPr lang="en-US" sz="2400" b="1" kern="1200" dirty="0" err="1"/>
            <a:t>Humanware</a:t>
          </a:r>
          <a:r>
            <a:rPr lang="en-US" sz="2400" b="1" kern="1200" dirty="0"/>
            <a:t>/Social and Emotional Learning (SEL)</a:t>
          </a:r>
        </a:p>
        <a:p>
          <a:pPr marL="0" lvl="0" indent="0" algn="ctr" defTabSz="1066800" rtl="0">
            <a:lnSpc>
              <a:spcPct val="90000"/>
            </a:lnSpc>
            <a:spcBef>
              <a:spcPct val="0"/>
            </a:spcBef>
            <a:spcAft>
              <a:spcPct val="35000"/>
            </a:spcAft>
            <a:buNone/>
          </a:pPr>
          <a:r>
            <a:rPr lang="en-US" sz="2400" b="1" kern="1200" dirty="0"/>
            <a:t>5 SEL Competencies and Levels of School wide SEL</a:t>
          </a:r>
          <a:br>
            <a:rPr lang="en-US" sz="2400" kern="1200" dirty="0"/>
          </a:br>
          <a:endParaRPr lang="en-US" sz="2400" kern="1200" dirty="0"/>
        </a:p>
      </dsp:txBody>
      <dsp:txXfrm>
        <a:off x="41828" y="42031"/>
        <a:ext cx="6817886" cy="7731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A7705-0D3B-4455-9E54-1D401BA36FFC}">
      <dsp:nvSpPr>
        <dsp:cNvPr id="0" name=""/>
        <dsp:cNvSpPr/>
      </dsp:nvSpPr>
      <dsp:spPr>
        <a:xfrm>
          <a:off x="0" y="321135"/>
          <a:ext cx="3028950" cy="875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a:t>FAMILY &amp; COMMUNITY PARTNERSHIPS</a:t>
          </a:r>
          <a:endParaRPr lang="en-US" sz="2200" kern="1200"/>
        </a:p>
      </dsp:txBody>
      <dsp:txXfrm>
        <a:off x="42722" y="363857"/>
        <a:ext cx="2943506" cy="789716"/>
      </dsp:txXfrm>
    </dsp:sp>
    <dsp:sp modelId="{1BFA9385-DFD1-4B30-87DD-ACEEBB5C1351}">
      <dsp:nvSpPr>
        <dsp:cNvPr id="0" name=""/>
        <dsp:cNvSpPr/>
      </dsp:nvSpPr>
      <dsp:spPr>
        <a:xfrm>
          <a:off x="0" y="1259655"/>
          <a:ext cx="3028950" cy="875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dirty="0"/>
            <a:t>SCHOOL WIDE PRACTICES &amp; POLICIES</a:t>
          </a:r>
          <a:endParaRPr lang="en-US" sz="2200" kern="1200" dirty="0"/>
        </a:p>
      </dsp:txBody>
      <dsp:txXfrm>
        <a:off x="42722" y="1302377"/>
        <a:ext cx="2943506" cy="789716"/>
      </dsp:txXfrm>
    </dsp:sp>
    <dsp:sp modelId="{7A4F7497-393F-4AF0-891E-CC1E0B81BDE5}">
      <dsp:nvSpPr>
        <dsp:cNvPr id="0" name=""/>
        <dsp:cNvSpPr/>
      </dsp:nvSpPr>
      <dsp:spPr>
        <a:xfrm>
          <a:off x="0" y="2198176"/>
          <a:ext cx="3028950" cy="875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rtl="0">
            <a:lnSpc>
              <a:spcPct val="90000"/>
            </a:lnSpc>
            <a:spcBef>
              <a:spcPct val="0"/>
            </a:spcBef>
            <a:spcAft>
              <a:spcPct val="35000"/>
            </a:spcAft>
            <a:buNone/>
          </a:pPr>
          <a:r>
            <a:rPr lang="en-US" sz="2200" b="1" kern="1200"/>
            <a:t>SEL CURRICULUM &amp; INSTRUCTION</a:t>
          </a:r>
          <a:endParaRPr lang="en-US" sz="2200" kern="1200"/>
        </a:p>
      </dsp:txBody>
      <dsp:txXfrm>
        <a:off x="42722" y="2240898"/>
        <a:ext cx="2943506" cy="7897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E0993C-6844-41EC-959C-9D66BF55594D}">
      <dsp:nvSpPr>
        <dsp:cNvPr id="0" name=""/>
        <dsp:cNvSpPr/>
      </dsp:nvSpPr>
      <dsp:spPr>
        <a:xfrm>
          <a:off x="197586" y="486249"/>
          <a:ext cx="2544318" cy="2544318"/>
        </a:xfrm>
        <a:prstGeom prst="pie">
          <a:avLst>
            <a:gd name="adj1" fmla="val 16200000"/>
            <a:gd name="adj2" fmla="val 20520000"/>
          </a:avLst>
        </a:prstGeom>
        <a:solidFill>
          <a:srgbClr val="CC3300">
            <a:alpha val="81961"/>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444500">
            <a:lnSpc>
              <a:spcPct val="90000"/>
            </a:lnSpc>
            <a:spcBef>
              <a:spcPct val="0"/>
            </a:spcBef>
            <a:spcAft>
              <a:spcPct val="35000"/>
            </a:spcAft>
            <a:buNone/>
          </a:pPr>
          <a:r>
            <a:rPr lang="en-US" sz="1000" kern="1200" dirty="0">
              <a:solidFill>
                <a:sysClr val="window" lastClr="FFFFFF"/>
              </a:solidFill>
              <a:latin typeface="Calibri"/>
              <a:ea typeface="+mn-ea"/>
              <a:cs typeface="+mn-cs"/>
            </a:rPr>
            <a:t>SELF AWARENESS</a:t>
          </a:r>
        </a:p>
      </dsp:txBody>
      <dsp:txXfrm>
        <a:off x="1501852" y="866382"/>
        <a:ext cx="863250" cy="590645"/>
      </dsp:txXfrm>
    </dsp:sp>
    <dsp:sp modelId="{5DEC4697-EE2C-497A-8313-D2E4089DF78A}">
      <dsp:nvSpPr>
        <dsp:cNvPr id="0" name=""/>
        <dsp:cNvSpPr/>
      </dsp:nvSpPr>
      <dsp:spPr>
        <a:xfrm>
          <a:off x="197790" y="486413"/>
          <a:ext cx="2544318" cy="2544318"/>
        </a:xfrm>
        <a:prstGeom prst="pie">
          <a:avLst>
            <a:gd name="adj1" fmla="val 20520000"/>
            <a:gd name="adj2" fmla="val 3240000"/>
          </a:avLst>
        </a:prstGeom>
        <a:solidFill>
          <a:srgbClr val="9BBB59">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 lastClr="FFFFFF"/>
              </a:solidFill>
              <a:latin typeface="Calibri"/>
              <a:ea typeface="+mn-ea"/>
              <a:cs typeface="+mn-cs"/>
            </a:rPr>
            <a:t>RESPONSIBLE DECISION MAKING</a:t>
          </a:r>
        </a:p>
      </dsp:txBody>
      <dsp:txXfrm>
        <a:off x="1860683" y="1637414"/>
        <a:ext cx="757237" cy="639108"/>
      </dsp:txXfrm>
    </dsp:sp>
    <dsp:sp modelId="{209C2A87-5276-48DF-A7CF-432EDBB7F401}">
      <dsp:nvSpPr>
        <dsp:cNvPr id="0" name=""/>
        <dsp:cNvSpPr/>
      </dsp:nvSpPr>
      <dsp:spPr>
        <a:xfrm>
          <a:off x="197790" y="486413"/>
          <a:ext cx="2544318" cy="2544318"/>
        </a:xfrm>
        <a:prstGeom prst="pie">
          <a:avLst>
            <a:gd name="adj1" fmla="val 3240000"/>
            <a:gd name="adj2" fmla="val 7560000"/>
          </a:avLst>
        </a:prstGeom>
        <a:solidFill>
          <a:srgbClr val="6B9DC7"/>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444500">
            <a:lnSpc>
              <a:spcPct val="90000"/>
            </a:lnSpc>
            <a:spcBef>
              <a:spcPct val="0"/>
            </a:spcBef>
            <a:spcAft>
              <a:spcPct val="35000"/>
            </a:spcAft>
            <a:buNone/>
          </a:pPr>
          <a:r>
            <a:rPr lang="en-US" sz="1000" kern="1200" dirty="0">
              <a:solidFill>
                <a:sysClr val="window" lastClr="FFFFFF"/>
              </a:solidFill>
              <a:latin typeface="Calibri"/>
              <a:ea typeface="+mn-ea"/>
              <a:cs typeface="+mn-cs"/>
            </a:rPr>
            <a:t>RELATIONSHIP SKILLS</a:t>
          </a:r>
        </a:p>
      </dsp:txBody>
      <dsp:txXfrm>
        <a:off x="1015606" y="2394651"/>
        <a:ext cx="908685" cy="545211"/>
      </dsp:txXfrm>
    </dsp:sp>
    <dsp:sp modelId="{43534F5A-8206-44B9-900A-06873D9965B3}">
      <dsp:nvSpPr>
        <dsp:cNvPr id="0" name=""/>
        <dsp:cNvSpPr/>
      </dsp:nvSpPr>
      <dsp:spPr>
        <a:xfrm>
          <a:off x="197790" y="497023"/>
          <a:ext cx="2544318" cy="2544318"/>
        </a:xfrm>
        <a:prstGeom prst="pie">
          <a:avLst>
            <a:gd name="adj1" fmla="val 7560000"/>
            <a:gd name="adj2" fmla="val 11880000"/>
          </a:avLst>
        </a:prstGeom>
        <a:solidFill>
          <a:srgbClr val="6B9DC7"/>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l" defTabSz="444500">
            <a:lnSpc>
              <a:spcPct val="90000"/>
            </a:lnSpc>
            <a:spcBef>
              <a:spcPct val="0"/>
            </a:spcBef>
            <a:spcAft>
              <a:spcPct val="35000"/>
            </a:spcAft>
            <a:buNone/>
          </a:pPr>
          <a:r>
            <a:rPr lang="en-US" sz="1000" kern="1200" dirty="0">
              <a:solidFill>
                <a:sysClr val="window" lastClr="FFFFFF"/>
              </a:solidFill>
              <a:latin typeface="Calibri"/>
              <a:ea typeface="+mn-ea"/>
              <a:cs typeface="+mn-cs"/>
            </a:rPr>
            <a:t>SOCIAL AWARENESS</a:t>
          </a:r>
        </a:p>
      </dsp:txBody>
      <dsp:txXfrm>
        <a:off x="318948" y="1648024"/>
        <a:ext cx="757237" cy="639108"/>
      </dsp:txXfrm>
    </dsp:sp>
    <dsp:sp modelId="{7D665640-3495-43A5-B8FB-31FC7BE02614}">
      <dsp:nvSpPr>
        <dsp:cNvPr id="0" name=""/>
        <dsp:cNvSpPr/>
      </dsp:nvSpPr>
      <dsp:spPr>
        <a:xfrm>
          <a:off x="197790" y="486413"/>
          <a:ext cx="2544318" cy="2544318"/>
        </a:xfrm>
        <a:prstGeom prst="pie">
          <a:avLst>
            <a:gd name="adj1" fmla="val 11880000"/>
            <a:gd name="adj2" fmla="val 16200000"/>
          </a:avLst>
        </a:prstGeom>
        <a:solidFill>
          <a:srgbClr val="CC3300">
            <a:alpha val="81961"/>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000" kern="1200" dirty="0">
              <a:solidFill>
                <a:sysClr val="window" lastClr="FFFFFF"/>
              </a:solidFill>
              <a:latin typeface="+mn-lt"/>
              <a:ea typeface="+mn-ea"/>
              <a:cs typeface="+mn-cs"/>
            </a:rPr>
            <a:t> SELF MANAGEMENT</a:t>
          </a:r>
        </a:p>
        <a:p>
          <a:pPr lvl="0" algn="ctr" defTabSz="622300">
            <a:lnSpc>
              <a:spcPct val="90000"/>
            </a:lnSpc>
            <a:spcBef>
              <a:spcPct val="0"/>
            </a:spcBef>
            <a:spcAft>
              <a:spcPct val="35000"/>
            </a:spcAft>
            <a:buNone/>
          </a:pPr>
          <a:endParaRPr lang="en-US" sz="1000" kern="1200" dirty="0">
            <a:solidFill>
              <a:sysClr val="window" lastClr="FFFFFF"/>
            </a:solidFill>
            <a:latin typeface="Calibri"/>
            <a:ea typeface="+mn-ea"/>
            <a:cs typeface="+mn-cs"/>
          </a:endParaRPr>
        </a:p>
      </dsp:txBody>
      <dsp:txXfrm>
        <a:off x="568836" y="874118"/>
        <a:ext cx="863250" cy="59064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FBD653-A519-9648-B33A-1CF98EC32E16}" type="datetimeFigureOut">
              <a:rPr lang="en-US" smtClean="0"/>
              <a:t>10/7/20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8F64B5-41C1-1B40-B1FF-5334734D4C45}" type="slidenum">
              <a:rPr lang="en-US" smtClean="0"/>
              <a:t>‹#›</a:t>
            </a:fld>
            <a:endParaRPr lang="en-US"/>
          </a:p>
        </p:txBody>
      </p:sp>
    </p:spTree>
    <p:extLst>
      <p:ext uri="{BB962C8B-B14F-4D97-AF65-F5344CB8AC3E}">
        <p14:creationId xmlns:p14="http://schemas.microsoft.com/office/powerpoint/2010/main" val="303893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endParaRPr lang="en-US" sz="1400" dirty="0"/>
          </a:p>
          <a:p>
            <a:r>
              <a:rPr lang="en-US" sz="1400" i="1" dirty="0"/>
              <a:t>Before we dive too deeply into our work together this year</a:t>
            </a:r>
            <a:r>
              <a:rPr lang="en-US" sz="1400" i="1" baseline="0" dirty="0"/>
              <a:t> and the training we have planned for today, I wanted to share a few norms and expectations to maximize the experience for everyone in the room.  </a:t>
            </a:r>
          </a:p>
          <a:p>
            <a:endParaRPr lang="en-US" sz="1400" i="1" baseline="0" dirty="0"/>
          </a:p>
          <a:p>
            <a:pPr marL="228600" indent="-228600">
              <a:buAutoNum type="arabicPeriod"/>
            </a:pPr>
            <a:r>
              <a:rPr lang="en-US" sz="1400" i="1" baseline="0" dirty="0"/>
              <a:t>We recognize that our time together is limited, and so we have planned to accomplish a great deal in the time we do have. We will provide breaks during the training and ask that you return on time, so we can start—and end--on time. </a:t>
            </a:r>
          </a:p>
          <a:p>
            <a:pPr marL="228600" indent="-228600">
              <a:buAutoNum type="arabicPeriod"/>
            </a:pPr>
            <a:r>
              <a:rPr lang="en-US" sz="1400" i="1" baseline="0" dirty="0"/>
              <a:t>We know that you are pulled in a million directions, and thanks to technology, are never too far out of reach from anyone. We understand if you have to take an emergency call, and if so, please step outside as to not disrupt your peers. Otherwise, we aim for today to be low on tech, but very high on your engagement and participation. We have structured today’s learning to be interactive and know from experience that what you put into today will pay dividends for your own professional growth. </a:t>
            </a:r>
          </a:p>
          <a:p>
            <a:pPr marL="228600" indent="-228600">
              <a:buAutoNum type="arabicPeriod"/>
            </a:pPr>
            <a:r>
              <a:rPr lang="en-US" sz="1400" i="1" baseline="0" dirty="0"/>
              <a:t>We will ask for your feedback and thoughts throughout the day, including a feedback form at the end of the session that we take very seriously. So please let us know how we are doing. Similarly, we may provide you with feedback and we hope you are open and able to work with us to grow your skill as a school leader. </a:t>
            </a:r>
          </a:p>
          <a:p>
            <a:pPr marL="228600" indent="-228600">
              <a:buAutoNum type="arabicPeriod"/>
            </a:pPr>
            <a:r>
              <a:rPr lang="en-US" sz="1400" i="1" baseline="0" dirty="0"/>
              <a:t>Next, we will try to always assume the best and hope you do the same for us. We all are here to support the students of Cleveland and so even if we disagree at some points today, we know that everyone in this room has the best intentions for our schools and students. </a:t>
            </a:r>
          </a:p>
          <a:p>
            <a:pPr marL="228600" indent="-228600">
              <a:buAutoNum type="arabicPeriod"/>
            </a:pPr>
            <a:r>
              <a:rPr lang="en-US" sz="1400" i="1" baseline="0" dirty="0"/>
              <a:t>In that same vein, we are proud to be CMSD and want everyone in the room today to think about our collective impact, and the power and responsibility we have to support thousands of teachers and tens of thousands of students. </a:t>
            </a:r>
          </a:p>
          <a:p>
            <a:pPr marL="228600" indent="-228600">
              <a:buAutoNum type="arabicPeriod"/>
            </a:pPr>
            <a:r>
              <a:rPr lang="en-US" sz="1400" i="1" baseline="0" dirty="0"/>
              <a:t>Lastly, we are fortunate to be in this space today, and ask that you treat it well and leave it cleaner than we found it. </a:t>
            </a:r>
          </a:p>
          <a:p>
            <a:pPr marL="228600" indent="-228600">
              <a:buAutoNum type="arabicPeriod"/>
            </a:pPr>
            <a:endParaRPr lang="en-US" sz="1400" i="1" baseline="0" dirty="0"/>
          </a:p>
          <a:p>
            <a:pPr marL="0" indent="0">
              <a:buNone/>
            </a:pPr>
            <a:r>
              <a:rPr lang="en-US" sz="1400" i="1" dirty="0"/>
              <a:t>Throughout today’s session, we will bounce between</a:t>
            </a:r>
            <a:r>
              <a:rPr lang="en-US" sz="1400" i="1" baseline="0" dirty="0"/>
              <a:t> partner work at your tables, discussions amongst the entire group, and presenting information from the front of the room. To gather everyone’s attention, I will raise my hand. When you see my hand raised, please also raise yours and finish your conversation. This will help everyone see that we are coming back together quickly. </a:t>
            </a:r>
            <a:endParaRPr lang="en-US" sz="1400" i="1" dirty="0"/>
          </a:p>
        </p:txBody>
      </p:sp>
      <p:sp>
        <p:nvSpPr>
          <p:cNvPr id="4" name="Slide Number Placeholder 3"/>
          <p:cNvSpPr>
            <a:spLocks noGrp="1"/>
          </p:cNvSpPr>
          <p:nvPr>
            <p:ph type="sldNum" sz="quarter" idx="10"/>
          </p:nvPr>
        </p:nvSpPr>
        <p:spPr/>
        <p:txBody>
          <a:bodyPr/>
          <a:lstStyle/>
          <a:p>
            <a:pPr>
              <a:defRPr/>
            </a:pPr>
            <a:fld id="{391CF105-50E1-304F-ABD8-728DF42D4C3A}" type="slidenum">
              <a:rPr lang="en-US" smtClean="0"/>
              <a:pPr>
                <a:defRPr/>
              </a:pPr>
              <a:t>2</a:t>
            </a:fld>
            <a:endParaRPr lang="en-US"/>
          </a:p>
        </p:txBody>
      </p:sp>
    </p:spTree>
    <p:extLst>
      <p:ext uri="{BB962C8B-B14F-4D97-AF65-F5344CB8AC3E}">
        <p14:creationId xmlns:p14="http://schemas.microsoft.com/office/powerpoint/2010/main" val="1689768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a:t>
            </a:r>
            <a:r>
              <a:rPr lang="en-US" baseline="0" dirty="0"/>
              <a:t> Agenda. </a:t>
            </a:r>
            <a:endParaRPr lang="en-US" dirty="0"/>
          </a:p>
        </p:txBody>
      </p:sp>
      <p:sp>
        <p:nvSpPr>
          <p:cNvPr id="4" name="Slide Number Placeholder 3"/>
          <p:cNvSpPr>
            <a:spLocks noGrp="1"/>
          </p:cNvSpPr>
          <p:nvPr>
            <p:ph type="sldNum" sz="quarter" idx="10"/>
          </p:nvPr>
        </p:nvSpPr>
        <p:spPr/>
        <p:txBody>
          <a:bodyPr/>
          <a:lstStyle/>
          <a:p>
            <a:fld id="{688F64B5-41C1-1B40-B1FF-5334734D4C45}" type="slidenum">
              <a:rPr lang="en-US" smtClean="0"/>
              <a:t>3</a:t>
            </a:fld>
            <a:endParaRPr lang="en-US"/>
          </a:p>
        </p:txBody>
      </p:sp>
    </p:spTree>
    <p:extLst>
      <p:ext uri="{BB962C8B-B14F-4D97-AF65-F5344CB8AC3E}">
        <p14:creationId xmlns:p14="http://schemas.microsoft.com/office/powerpoint/2010/main" val="201150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B03851-540E-DB4E-A4F7-3824F8349384}" type="slidenum">
              <a:rPr lang="en-US" smtClean="0"/>
              <a:t>14</a:t>
            </a:fld>
            <a:endParaRPr lang="en-US"/>
          </a:p>
        </p:txBody>
      </p:sp>
    </p:spTree>
    <p:extLst>
      <p:ext uri="{BB962C8B-B14F-4D97-AF65-F5344CB8AC3E}">
        <p14:creationId xmlns:p14="http://schemas.microsoft.com/office/powerpoint/2010/main" val="1748386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p:spPr>
        <p:txBody>
          <a:bodyPr/>
          <a:lstStyle/>
          <a:p>
            <a:r>
              <a:rPr lang="en-US"/>
              <a:t>* We will only be covering the Parental Engagement portion of Title One funds.</a:t>
            </a:r>
          </a:p>
        </p:txBody>
      </p:sp>
      <p:sp>
        <p:nvSpPr>
          <p:cNvPr id="12292"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3784" indent="-286070" eaLnBrk="0" hangingPunct="0">
              <a:defRPr>
                <a:solidFill>
                  <a:schemeClr val="tx1"/>
                </a:solidFill>
                <a:latin typeface="Arial" charset="0"/>
              </a:defRPr>
            </a:lvl2pPr>
            <a:lvl3pPr marL="1144283" indent="-228856" eaLnBrk="0" hangingPunct="0">
              <a:defRPr>
                <a:solidFill>
                  <a:schemeClr val="tx1"/>
                </a:solidFill>
                <a:latin typeface="Arial" charset="0"/>
              </a:defRPr>
            </a:lvl3pPr>
            <a:lvl4pPr marL="1601996" indent="-228856" eaLnBrk="0" hangingPunct="0">
              <a:defRPr>
                <a:solidFill>
                  <a:schemeClr val="tx1"/>
                </a:solidFill>
                <a:latin typeface="Arial" charset="0"/>
              </a:defRPr>
            </a:lvl4pPr>
            <a:lvl5pPr marL="2059709" indent="-228856" eaLnBrk="0" hangingPunct="0">
              <a:defRPr>
                <a:solidFill>
                  <a:schemeClr val="tx1"/>
                </a:solidFill>
                <a:latin typeface="Arial" charset="0"/>
              </a:defRPr>
            </a:lvl5pPr>
            <a:lvl6pPr marL="2517422" indent="-228856" eaLnBrk="0" fontAlgn="base" hangingPunct="0">
              <a:spcBef>
                <a:spcPct val="0"/>
              </a:spcBef>
              <a:spcAft>
                <a:spcPct val="0"/>
              </a:spcAft>
              <a:defRPr>
                <a:solidFill>
                  <a:schemeClr val="tx1"/>
                </a:solidFill>
                <a:latin typeface="Arial" charset="0"/>
              </a:defRPr>
            </a:lvl6pPr>
            <a:lvl7pPr marL="2975135" indent="-228856" eaLnBrk="0" fontAlgn="base" hangingPunct="0">
              <a:spcBef>
                <a:spcPct val="0"/>
              </a:spcBef>
              <a:spcAft>
                <a:spcPct val="0"/>
              </a:spcAft>
              <a:defRPr>
                <a:solidFill>
                  <a:schemeClr val="tx1"/>
                </a:solidFill>
                <a:latin typeface="Arial" charset="0"/>
              </a:defRPr>
            </a:lvl7pPr>
            <a:lvl8pPr marL="3432849" indent="-228856" eaLnBrk="0" fontAlgn="base" hangingPunct="0">
              <a:spcBef>
                <a:spcPct val="0"/>
              </a:spcBef>
              <a:spcAft>
                <a:spcPct val="0"/>
              </a:spcAft>
              <a:defRPr>
                <a:solidFill>
                  <a:schemeClr val="tx1"/>
                </a:solidFill>
                <a:latin typeface="Arial" charset="0"/>
              </a:defRPr>
            </a:lvl8pPr>
            <a:lvl9pPr marL="3890561" indent="-228856" eaLnBrk="0" fontAlgn="base" hangingPunct="0">
              <a:spcBef>
                <a:spcPct val="0"/>
              </a:spcBef>
              <a:spcAft>
                <a:spcPct val="0"/>
              </a:spcAft>
              <a:defRPr>
                <a:solidFill>
                  <a:schemeClr val="tx1"/>
                </a:solidFill>
                <a:latin typeface="Arial" charset="0"/>
              </a:defRPr>
            </a:lvl9pPr>
          </a:lstStyle>
          <a:p>
            <a:pPr eaLnBrk="1" hangingPunct="1"/>
            <a:fld id="{BD3BA2D5-1BD4-4696-ACBF-F2E51A963F72}" type="slidenum">
              <a:rPr lang="en-US" smtClean="0"/>
              <a:pPr eaLnBrk="1" hangingPunct="1"/>
              <a:t>17</a:t>
            </a:fld>
            <a:endParaRPr lang="en-US"/>
          </a:p>
        </p:txBody>
      </p:sp>
    </p:spTree>
    <p:extLst>
      <p:ext uri="{BB962C8B-B14F-4D97-AF65-F5344CB8AC3E}">
        <p14:creationId xmlns:p14="http://schemas.microsoft.com/office/powerpoint/2010/main" val="1014397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9DC745-9F0F-4108-A49C-13CFCFE8AF91}" type="datetimeFigureOut">
              <a:rPr lang="en-US" smtClean="0"/>
              <a:t>10/7/20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7052F-0E06-4B66-A25C-9FBC575103E4}" type="slidenum">
              <a:rPr lang="en-US" smtClean="0"/>
              <a:t>‹#›</a:t>
            </a:fld>
            <a:endParaRPr lang="en-US"/>
          </a:p>
        </p:txBody>
      </p:sp>
    </p:spTree>
    <p:extLst>
      <p:ext uri="{BB962C8B-B14F-4D97-AF65-F5344CB8AC3E}">
        <p14:creationId xmlns:p14="http://schemas.microsoft.com/office/powerpoint/2010/main" val="3370528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9DC745-9F0F-4108-A49C-13CFCFE8AF91}" type="datetimeFigureOut">
              <a:rPr lang="en-US" smtClean="0"/>
              <a:t>10/7/20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7052F-0E06-4B66-A25C-9FBC575103E4}" type="slidenum">
              <a:rPr lang="en-US" smtClean="0"/>
              <a:t>‹#›</a:t>
            </a:fld>
            <a:endParaRPr lang="en-US"/>
          </a:p>
        </p:txBody>
      </p:sp>
    </p:spTree>
    <p:extLst>
      <p:ext uri="{BB962C8B-B14F-4D97-AF65-F5344CB8AC3E}">
        <p14:creationId xmlns:p14="http://schemas.microsoft.com/office/powerpoint/2010/main" val="3469387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9DC745-9F0F-4108-A49C-13CFCFE8AF91}" type="datetimeFigureOut">
              <a:rPr lang="en-US" smtClean="0"/>
              <a:t>10/7/20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7052F-0E06-4B66-A25C-9FBC575103E4}" type="slidenum">
              <a:rPr lang="en-US" smtClean="0"/>
              <a:t>‹#›</a:t>
            </a:fld>
            <a:endParaRPr lang="en-US"/>
          </a:p>
        </p:txBody>
      </p:sp>
    </p:spTree>
    <p:extLst>
      <p:ext uri="{BB962C8B-B14F-4D97-AF65-F5344CB8AC3E}">
        <p14:creationId xmlns:p14="http://schemas.microsoft.com/office/powerpoint/2010/main" val="2868032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9DC745-9F0F-4108-A49C-13CFCFE8AF91}" type="datetimeFigureOut">
              <a:rPr lang="en-US" smtClean="0"/>
              <a:t>10/7/20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7052F-0E06-4B66-A25C-9FBC575103E4}" type="slidenum">
              <a:rPr lang="en-US" smtClean="0"/>
              <a:t>‹#›</a:t>
            </a:fld>
            <a:endParaRPr lang="en-US"/>
          </a:p>
        </p:txBody>
      </p:sp>
    </p:spTree>
    <p:extLst>
      <p:ext uri="{BB962C8B-B14F-4D97-AF65-F5344CB8AC3E}">
        <p14:creationId xmlns:p14="http://schemas.microsoft.com/office/powerpoint/2010/main" val="1659599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9DC745-9F0F-4108-A49C-13CFCFE8AF91}" type="datetimeFigureOut">
              <a:rPr lang="en-US" smtClean="0"/>
              <a:t>10/7/20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7052F-0E06-4B66-A25C-9FBC575103E4}" type="slidenum">
              <a:rPr lang="en-US" smtClean="0"/>
              <a:t>‹#›</a:t>
            </a:fld>
            <a:endParaRPr lang="en-US"/>
          </a:p>
        </p:txBody>
      </p:sp>
    </p:spTree>
    <p:extLst>
      <p:ext uri="{BB962C8B-B14F-4D97-AF65-F5344CB8AC3E}">
        <p14:creationId xmlns:p14="http://schemas.microsoft.com/office/powerpoint/2010/main" val="3816976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9DC745-9F0F-4108-A49C-13CFCFE8AF91}" type="datetimeFigureOut">
              <a:rPr lang="en-US" smtClean="0"/>
              <a:t>10/7/20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B7052F-0E06-4B66-A25C-9FBC575103E4}" type="slidenum">
              <a:rPr lang="en-US" smtClean="0"/>
              <a:t>‹#›</a:t>
            </a:fld>
            <a:endParaRPr lang="en-US"/>
          </a:p>
        </p:txBody>
      </p:sp>
    </p:spTree>
    <p:extLst>
      <p:ext uri="{BB962C8B-B14F-4D97-AF65-F5344CB8AC3E}">
        <p14:creationId xmlns:p14="http://schemas.microsoft.com/office/powerpoint/2010/main" val="1690144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9DC745-9F0F-4108-A49C-13CFCFE8AF91}" type="datetimeFigureOut">
              <a:rPr lang="en-US" smtClean="0"/>
              <a:t>10/7/20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B7052F-0E06-4B66-A25C-9FBC575103E4}" type="slidenum">
              <a:rPr lang="en-US" smtClean="0"/>
              <a:t>‹#›</a:t>
            </a:fld>
            <a:endParaRPr lang="en-US"/>
          </a:p>
        </p:txBody>
      </p:sp>
    </p:spTree>
    <p:extLst>
      <p:ext uri="{BB962C8B-B14F-4D97-AF65-F5344CB8AC3E}">
        <p14:creationId xmlns:p14="http://schemas.microsoft.com/office/powerpoint/2010/main" val="2293029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9DC745-9F0F-4108-A49C-13CFCFE8AF91}" type="datetimeFigureOut">
              <a:rPr lang="en-US" smtClean="0"/>
              <a:t>10/7/20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B7052F-0E06-4B66-A25C-9FBC575103E4}" type="slidenum">
              <a:rPr lang="en-US" smtClean="0"/>
              <a:t>‹#›</a:t>
            </a:fld>
            <a:endParaRPr lang="en-US"/>
          </a:p>
        </p:txBody>
      </p:sp>
    </p:spTree>
    <p:extLst>
      <p:ext uri="{BB962C8B-B14F-4D97-AF65-F5344CB8AC3E}">
        <p14:creationId xmlns:p14="http://schemas.microsoft.com/office/powerpoint/2010/main" val="509255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9DC745-9F0F-4108-A49C-13CFCFE8AF91}" type="datetimeFigureOut">
              <a:rPr lang="en-US" smtClean="0"/>
              <a:t>10/7/20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B7052F-0E06-4B66-A25C-9FBC575103E4}" type="slidenum">
              <a:rPr lang="en-US" smtClean="0"/>
              <a:t>‹#›</a:t>
            </a:fld>
            <a:endParaRPr lang="en-US"/>
          </a:p>
        </p:txBody>
      </p:sp>
    </p:spTree>
    <p:extLst>
      <p:ext uri="{BB962C8B-B14F-4D97-AF65-F5344CB8AC3E}">
        <p14:creationId xmlns:p14="http://schemas.microsoft.com/office/powerpoint/2010/main" val="1495250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9DC745-9F0F-4108-A49C-13CFCFE8AF91}" type="datetimeFigureOut">
              <a:rPr lang="en-US" smtClean="0"/>
              <a:t>10/7/20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B7052F-0E06-4B66-A25C-9FBC575103E4}" type="slidenum">
              <a:rPr lang="en-US" smtClean="0"/>
              <a:t>‹#›</a:t>
            </a:fld>
            <a:endParaRPr lang="en-US"/>
          </a:p>
        </p:txBody>
      </p:sp>
    </p:spTree>
    <p:extLst>
      <p:ext uri="{BB962C8B-B14F-4D97-AF65-F5344CB8AC3E}">
        <p14:creationId xmlns:p14="http://schemas.microsoft.com/office/powerpoint/2010/main" val="3837788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9DC745-9F0F-4108-A49C-13CFCFE8AF91}" type="datetimeFigureOut">
              <a:rPr lang="en-US" smtClean="0"/>
              <a:t>10/7/20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B7052F-0E06-4B66-A25C-9FBC575103E4}" type="slidenum">
              <a:rPr lang="en-US" smtClean="0"/>
              <a:t>‹#›</a:t>
            </a:fld>
            <a:endParaRPr lang="en-US"/>
          </a:p>
        </p:txBody>
      </p:sp>
    </p:spTree>
    <p:extLst>
      <p:ext uri="{BB962C8B-B14F-4D97-AF65-F5344CB8AC3E}">
        <p14:creationId xmlns:p14="http://schemas.microsoft.com/office/powerpoint/2010/main" val="1576089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9DC745-9F0F-4108-A49C-13CFCFE8AF91}" type="datetimeFigureOut">
              <a:rPr lang="en-US" smtClean="0"/>
              <a:t>10/7/20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B7052F-0E06-4B66-A25C-9FBC575103E4}" type="slidenum">
              <a:rPr lang="en-US" smtClean="0"/>
              <a:t>‹#›</a:t>
            </a:fld>
            <a:endParaRPr lang="en-US"/>
          </a:p>
        </p:txBody>
      </p:sp>
    </p:spTree>
    <p:extLst>
      <p:ext uri="{BB962C8B-B14F-4D97-AF65-F5344CB8AC3E}">
        <p14:creationId xmlns:p14="http://schemas.microsoft.com/office/powerpoint/2010/main" val="1892993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hyperlink" Target="mailto:SayYesScholarship@collegenowgc.org"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0" y="0"/>
            <a:ext cx="5334000" cy="3785454"/>
          </a:xfrm>
          <a:solidFill>
            <a:srgbClr val="002060"/>
          </a:solidFill>
        </p:spPr>
        <p:txBody>
          <a:bodyPr>
            <a:noAutofit/>
          </a:bodyPr>
          <a:lstStyle/>
          <a:p>
            <a:r>
              <a:rPr lang="en-US" sz="6000" dirty="0">
                <a:solidFill>
                  <a:schemeClr val="bg1"/>
                </a:solidFill>
                <a:latin typeface="Cooper Black" charset="0"/>
                <a:ea typeface="Cooper Black" charset="0"/>
                <a:cs typeface="Cooper Black" charset="0"/>
              </a:rPr>
              <a:t>Garrett Morgan</a:t>
            </a:r>
            <a:br>
              <a:rPr lang="en-US" sz="6000" dirty="0">
                <a:solidFill>
                  <a:schemeClr val="bg1"/>
                </a:solidFill>
                <a:latin typeface="Cooper Black" charset="0"/>
                <a:ea typeface="Cooper Black" charset="0"/>
                <a:cs typeface="Cooper Black" charset="0"/>
              </a:rPr>
            </a:br>
            <a:r>
              <a:rPr lang="en-US" sz="6000" dirty="0">
                <a:solidFill>
                  <a:schemeClr val="bg1"/>
                </a:solidFill>
                <a:latin typeface="Cooper Black" charset="0"/>
                <a:ea typeface="Cooper Black" charset="0"/>
                <a:cs typeface="Cooper Black" charset="0"/>
              </a:rPr>
              <a:t>Engineering</a:t>
            </a:r>
            <a:br>
              <a:rPr lang="en-US" sz="6000" dirty="0">
                <a:solidFill>
                  <a:schemeClr val="bg1"/>
                </a:solidFill>
                <a:latin typeface="Cooper Black" charset="0"/>
                <a:ea typeface="Cooper Black" charset="0"/>
                <a:cs typeface="Cooper Black" charset="0"/>
              </a:rPr>
            </a:br>
            <a:r>
              <a:rPr lang="en-US" sz="6000" dirty="0">
                <a:solidFill>
                  <a:schemeClr val="bg1"/>
                </a:solidFill>
                <a:latin typeface="Cooper Black" charset="0"/>
                <a:ea typeface="Cooper Black" charset="0"/>
                <a:cs typeface="Cooper Black" charset="0"/>
              </a:rPr>
              <a:t>Innovation </a:t>
            </a:r>
          </a:p>
        </p:txBody>
      </p:sp>
      <p:sp>
        <p:nvSpPr>
          <p:cNvPr id="3" name="Subtitle 2"/>
          <p:cNvSpPr>
            <a:spLocks noGrp="1"/>
          </p:cNvSpPr>
          <p:nvPr>
            <p:ph type="subTitle" idx="1"/>
          </p:nvPr>
        </p:nvSpPr>
        <p:spPr>
          <a:xfrm>
            <a:off x="3810000" y="3785454"/>
            <a:ext cx="5334000" cy="3148746"/>
          </a:xfrm>
          <a:solidFill>
            <a:srgbClr val="002060"/>
          </a:solidFill>
        </p:spPr>
        <p:txBody>
          <a:bodyPr>
            <a:noAutofit/>
          </a:bodyPr>
          <a:lstStyle/>
          <a:p>
            <a:endParaRPr lang="en-US" sz="3800" dirty="0">
              <a:solidFill>
                <a:srgbClr val="FFFF00"/>
              </a:solidFill>
              <a:latin typeface="Cooper Black" charset="0"/>
              <a:ea typeface="Cooper Black" charset="0"/>
              <a:cs typeface="Cooper Black" charset="0"/>
            </a:endParaRPr>
          </a:p>
          <a:p>
            <a:r>
              <a:rPr lang="en-US" sz="3800" dirty="0">
                <a:solidFill>
                  <a:srgbClr val="FFFF00"/>
                </a:solidFill>
                <a:latin typeface="Cooper Black" charset="0"/>
                <a:ea typeface="Cooper Black" charset="0"/>
                <a:cs typeface="Cooper Black" charset="0"/>
              </a:rPr>
              <a:t>October 7, 2020</a:t>
            </a:r>
          </a:p>
          <a:p>
            <a:endParaRPr lang="en-US" sz="3800" dirty="0">
              <a:solidFill>
                <a:srgbClr val="FFFF00"/>
              </a:solidFill>
              <a:latin typeface="Cooper Black" charset="0"/>
              <a:ea typeface="Cooper Black" charset="0"/>
              <a:cs typeface="Cooper Black" charset="0"/>
            </a:endParaRPr>
          </a:p>
          <a:p>
            <a:r>
              <a:rPr lang="en-US" sz="3800" dirty="0">
                <a:solidFill>
                  <a:srgbClr val="FFFF00"/>
                </a:solidFill>
                <a:latin typeface="Cooper Black" charset="0"/>
                <a:ea typeface="Cooper Black" charset="0"/>
                <a:cs typeface="Cooper Black" charset="0"/>
              </a:rPr>
              <a:t>Open House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891445"/>
            <a:ext cx="3352800" cy="1894009"/>
          </a:xfrm>
          <a:prstGeom prst="rect">
            <a:avLst/>
          </a:prstGeom>
        </p:spPr>
      </p:pic>
    </p:spTree>
    <p:extLst>
      <p:ext uri="{BB962C8B-B14F-4D97-AF65-F5344CB8AC3E}">
        <p14:creationId xmlns:p14="http://schemas.microsoft.com/office/powerpoint/2010/main" val="1935024252"/>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155388"/>
            <a:ext cx="8229600" cy="1143000"/>
          </a:xfrm>
        </p:spPr>
        <p:txBody>
          <a:bodyPr>
            <a:normAutofit/>
          </a:bodyPr>
          <a:lstStyle/>
          <a:p>
            <a:r>
              <a:rPr lang="en-US" sz="6000" dirty="0">
                <a:solidFill>
                  <a:srgbClr val="FF0000"/>
                </a:solidFill>
                <a:latin typeface="Cooper Black" charset="0"/>
                <a:ea typeface="Cooper Black" charset="0"/>
                <a:cs typeface="Cooper Black" charset="0"/>
              </a:rPr>
              <a:t>Special Education</a:t>
            </a:r>
          </a:p>
        </p:txBody>
      </p:sp>
      <p:sp>
        <p:nvSpPr>
          <p:cNvPr id="3" name="Content Placeholder 2"/>
          <p:cNvSpPr>
            <a:spLocks noGrp="1"/>
          </p:cNvSpPr>
          <p:nvPr>
            <p:ph idx="1"/>
          </p:nvPr>
        </p:nvSpPr>
        <p:spPr>
          <a:xfrm>
            <a:off x="381000" y="1582644"/>
            <a:ext cx="8458200" cy="4280647"/>
          </a:xfrm>
        </p:spPr>
        <p:txBody>
          <a:bodyPr>
            <a:noAutofit/>
          </a:bodyPr>
          <a:lstStyle/>
          <a:p>
            <a:r>
              <a:rPr lang="en-US" sz="2000" dirty="0">
                <a:solidFill>
                  <a:schemeClr val="bg1"/>
                </a:solidFill>
                <a:latin typeface="Chalkboard SE" charset="0"/>
                <a:ea typeface="Chalkboard SE" charset="0"/>
                <a:cs typeface="Chalkboard SE" charset="0"/>
              </a:rPr>
              <a:t>Special Education is a continuum of services and supports designed for children who have disabilities that impact their academic performance.</a:t>
            </a:r>
          </a:p>
          <a:p>
            <a:r>
              <a:rPr lang="en-US" sz="2000" dirty="0">
                <a:solidFill>
                  <a:schemeClr val="bg1"/>
                </a:solidFill>
                <a:latin typeface="Chalkboard SE" charset="0"/>
                <a:ea typeface="Chalkboard SE" charset="0"/>
                <a:cs typeface="Chalkboard SE" charset="0"/>
              </a:rPr>
              <a:t>All schools in CMSD are staffed with at least one Intervention Specialists.</a:t>
            </a:r>
          </a:p>
          <a:p>
            <a:r>
              <a:rPr lang="en-US" sz="2000" dirty="0">
                <a:solidFill>
                  <a:schemeClr val="bg1"/>
                </a:solidFill>
                <a:latin typeface="Chalkboard SE" charset="0"/>
                <a:ea typeface="Chalkboard SE" charset="0"/>
                <a:cs typeface="Chalkboard SE" charset="0"/>
              </a:rPr>
              <a:t>Every neighborhood offers specialized single classrooms for intensive needs.</a:t>
            </a:r>
          </a:p>
          <a:p>
            <a:r>
              <a:rPr lang="en-US" sz="2000" dirty="0">
                <a:solidFill>
                  <a:schemeClr val="bg1"/>
                </a:solidFill>
                <a:latin typeface="Chalkboard SE" charset="0"/>
                <a:ea typeface="Chalkboard SE" charset="0"/>
                <a:cs typeface="Chalkboard SE" charset="0"/>
              </a:rPr>
              <a:t>All schools have access to speech/language therapy, occupational therapy, physical therapy, and other related services.</a:t>
            </a:r>
          </a:p>
          <a:p>
            <a:r>
              <a:rPr lang="en-US" sz="2000" dirty="0">
                <a:solidFill>
                  <a:schemeClr val="bg1"/>
                </a:solidFill>
                <a:latin typeface="Chalkboard SE" charset="0"/>
                <a:ea typeface="Chalkboard SE" charset="0"/>
                <a:cs typeface="Chalkboard SE" charset="0"/>
              </a:rPr>
              <a:t> Specialized single classrooms for intensive needs at multiple schools throughout the city [school shares which programs/classrooms are available at that particular school.</a:t>
            </a:r>
          </a:p>
          <a:p>
            <a:pPr marL="0" indent="0">
              <a:buNone/>
            </a:pPr>
            <a:endParaRPr lang="en-US" sz="2000" dirty="0">
              <a:solidFill>
                <a:schemeClr val="bg1"/>
              </a:solidFill>
              <a:latin typeface="Chalkboard SE" charset="0"/>
              <a:ea typeface="Chalkboard SE" charset="0"/>
              <a:cs typeface="Chalkboard SE" charset="0"/>
            </a:endParaRPr>
          </a:p>
          <a:p>
            <a:pPr marL="0" indent="0">
              <a:buNone/>
            </a:pPr>
            <a:r>
              <a:rPr lang="en-US" sz="2000" dirty="0">
                <a:solidFill>
                  <a:schemeClr val="bg1"/>
                </a:solidFill>
                <a:latin typeface="Chalkboard SE" charset="0"/>
                <a:ea typeface="Chalkboard SE" charset="0"/>
                <a:cs typeface="Chalkboard SE" charset="0"/>
              </a:rPr>
              <a:t>Contact the Special Education Department at 216.838.7733.</a:t>
            </a:r>
          </a:p>
          <a:p>
            <a:pPr marL="0" indent="0">
              <a:buNone/>
            </a:pPr>
            <a:r>
              <a:rPr lang="en-US" sz="2000" dirty="0">
                <a:solidFill>
                  <a:schemeClr val="bg1"/>
                </a:solidFill>
                <a:latin typeface="Chalkboard SE" charset="0"/>
                <a:ea typeface="Chalkboard SE" charset="0"/>
                <a:cs typeface="Chalkboard SE" charset="0"/>
              </a:rPr>
              <a:t>Follow on Twitter:  @</a:t>
            </a:r>
            <a:r>
              <a:rPr lang="en-US" sz="2000" dirty="0" err="1">
                <a:solidFill>
                  <a:schemeClr val="bg1"/>
                </a:solidFill>
                <a:latin typeface="Chalkboard SE" charset="0"/>
                <a:ea typeface="Chalkboard SE" charset="0"/>
                <a:cs typeface="Chalkboard SE" charset="0"/>
              </a:rPr>
              <a:t>ALLinCMSD</a:t>
            </a:r>
            <a:endParaRPr lang="en-US" sz="2000" dirty="0">
              <a:solidFill>
                <a:schemeClr val="bg1"/>
              </a:solidFill>
              <a:latin typeface="Chalkboard SE" charset="0"/>
              <a:ea typeface="Chalkboard SE" charset="0"/>
              <a:cs typeface="Chalkboard S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29" y="345470"/>
            <a:ext cx="1581150" cy="893197"/>
          </a:xfrm>
          <a:prstGeom prst="rect">
            <a:avLst/>
          </a:prstGeom>
        </p:spPr>
      </p:pic>
    </p:spTree>
    <p:extLst>
      <p:ext uri="{BB962C8B-B14F-4D97-AF65-F5344CB8AC3E}">
        <p14:creationId xmlns:p14="http://schemas.microsoft.com/office/powerpoint/2010/main" val="1201923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graphicFrame>
        <p:nvGraphicFramePr>
          <p:cNvPr id="9" name="Diagram 8"/>
          <p:cNvGraphicFramePr/>
          <p:nvPr>
            <p:extLst/>
          </p:nvPr>
        </p:nvGraphicFramePr>
        <p:xfrm>
          <a:off x="1485900" y="1063229"/>
          <a:ext cx="6901542" cy="857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Content Placeholder 9"/>
          <p:cNvGraphicFramePr>
            <a:graphicFrameLocks noGrp="1"/>
          </p:cNvGraphicFramePr>
          <p:nvPr>
            <p:ph sz="half" idx="1"/>
          </p:nvPr>
        </p:nvGraphicFramePr>
        <p:xfrm>
          <a:off x="1485900" y="2057404"/>
          <a:ext cx="3028950" cy="33944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Content Placeholder 6"/>
          <p:cNvGraphicFramePr>
            <a:graphicFrameLocks noGrp="1"/>
          </p:cNvGraphicFramePr>
          <p:nvPr>
            <p:ph sz="half" idx="2"/>
          </p:nvPr>
        </p:nvGraphicFramePr>
        <p:xfrm>
          <a:off x="4629150" y="2057404"/>
          <a:ext cx="3028950" cy="339447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8" name="Flowchart: Connector 7"/>
          <p:cNvSpPr/>
          <p:nvPr/>
        </p:nvSpPr>
        <p:spPr>
          <a:xfrm>
            <a:off x="5657850" y="3486151"/>
            <a:ext cx="800100" cy="764006"/>
          </a:xfrm>
          <a:prstGeom prst="flowChartConnector">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675" dirty="0">
                <a:ln>
                  <a:solidFill>
                    <a:prstClr val="white">
                      <a:lumMod val="85000"/>
                    </a:prstClr>
                  </a:solidFill>
                </a:ln>
                <a:solidFill>
                  <a:prstClr val="black"/>
                </a:solidFill>
              </a:rPr>
              <a:t>Social and Emotional Learning (SEL)</a:t>
            </a:r>
          </a:p>
        </p:txBody>
      </p:sp>
    </p:spTree>
    <p:extLst>
      <p:ext uri="{BB962C8B-B14F-4D97-AF65-F5344CB8AC3E}">
        <p14:creationId xmlns:p14="http://schemas.microsoft.com/office/powerpoint/2010/main" val="383508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normAutofit/>
          </a:bodyPr>
          <a:lstStyle/>
          <a:p>
            <a:r>
              <a:rPr lang="en-US" sz="2800" dirty="0">
                <a:latin typeface="Cooper Black" charset="0"/>
                <a:ea typeface="Cooper Black" charset="0"/>
                <a:cs typeface="Cooper Black" charset="0"/>
              </a:rPr>
              <a:t>Cleveland Metropolitan School District</a:t>
            </a:r>
            <a:br>
              <a:rPr lang="en-US" sz="2800" dirty="0">
                <a:latin typeface="Cooper Black" charset="0"/>
                <a:ea typeface="Cooper Black" charset="0"/>
                <a:cs typeface="Cooper Black" charset="0"/>
              </a:rPr>
            </a:br>
            <a:r>
              <a:rPr lang="en-US" sz="2800" dirty="0">
                <a:latin typeface="Cooper Black" charset="0"/>
                <a:ea typeface="Cooper Black" charset="0"/>
                <a:cs typeface="Cooper Black" charset="0"/>
              </a:rPr>
              <a:t>SEL Strategies, Programs and Initiatives</a:t>
            </a:r>
          </a:p>
        </p:txBody>
      </p:sp>
      <p:sp>
        <p:nvSpPr>
          <p:cNvPr id="3" name="Content Placeholder 2"/>
          <p:cNvSpPr>
            <a:spLocks noGrp="1"/>
          </p:cNvSpPr>
          <p:nvPr>
            <p:ph sz="half" idx="1"/>
          </p:nvPr>
        </p:nvSpPr>
        <p:spPr>
          <a:xfrm>
            <a:off x="1485900" y="2057401"/>
            <a:ext cx="3028950" cy="2857500"/>
          </a:xfrm>
          <a:solidFill>
            <a:schemeClr val="accent6">
              <a:lumMod val="75000"/>
            </a:schemeClr>
          </a:solidFill>
        </p:spPr>
        <p:txBody>
          <a:bodyPr>
            <a:normAutofit fontScale="77500" lnSpcReduction="20000"/>
          </a:bodyPr>
          <a:lstStyle/>
          <a:p>
            <a:pPr marL="0" indent="0">
              <a:buNone/>
            </a:pPr>
            <a:r>
              <a:rPr lang="en-US" dirty="0">
                <a:latin typeface="Cooper Black" charset="0"/>
                <a:ea typeface="Cooper Black" charset="0"/>
                <a:cs typeface="Cooper Black" charset="0"/>
              </a:rPr>
              <a:t>Pre-K-8 Schools</a:t>
            </a:r>
          </a:p>
          <a:p>
            <a:r>
              <a:rPr lang="en-US" sz="1500" dirty="0">
                <a:latin typeface="Cooper Black" charset="0"/>
                <a:ea typeface="Cooper Black" charset="0"/>
                <a:cs typeface="Cooper Black" charset="0"/>
              </a:rPr>
              <a:t>PATHS – Grades Pre-K-5</a:t>
            </a:r>
          </a:p>
          <a:p>
            <a:r>
              <a:rPr lang="en-US" sz="1500" dirty="0">
                <a:latin typeface="Cooper Black" charset="0"/>
                <a:ea typeface="Cooper Black" charset="0"/>
                <a:cs typeface="Cooper Black" charset="0"/>
              </a:rPr>
              <a:t>Second Step – Grade 6 - 8</a:t>
            </a:r>
          </a:p>
          <a:p>
            <a:r>
              <a:rPr lang="en-US" sz="1500" dirty="0">
                <a:latin typeface="Cooper Black" charset="0"/>
                <a:ea typeface="Cooper Black" charset="0"/>
                <a:cs typeface="Cooper Black" charset="0"/>
              </a:rPr>
              <a:t>N.O.W. Anti-Bullying</a:t>
            </a:r>
          </a:p>
          <a:p>
            <a:r>
              <a:rPr lang="en-US" sz="1500" dirty="0">
                <a:latin typeface="Cooper Black" charset="0"/>
                <a:ea typeface="Cooper Black" charset="0"/>
                <a:cs typeface="Cooper Black" charset="0"/>
              </a:rPr>
              <a:t>W.A.V.E. Conflict Mediation</a:t>
            </a:r>
          </a:p>
          <a:p>
            <a:r>
              <a:rPr lang="en-US" sz="1500" dirty="0">
                <a:latin typeface="Cooper Black" charset="0"/>
                <a:ea typeface="Cooper Black" charset="0"/>
                <a:cs typeface="Cooper Black" charset="0"/>
              </a:rPr>
              <a:t>Planning Centers</a:t>
            </a:r>
          </a:p>
          <a:p>
            <a:r>
              <a:rPr lang="en-US" sz="1500" dirty="0">
                <a:latin typeface="Cooper Black" charset="0"/>
                <a:ea typeface="Cooper Black" charset="0"/>
                <a:cs typeface="Cooper Black" charset="0"/>
              </a:rPr>
              <a:t>Student Support Teams</a:t>
            </a:r>
          </a:p>
          <a:p>
            <a:r>
              <a:rPr lang="en-US" sz="1500" dirty="0">
                <a:latin typeface="Cooper Black" charset="0"/>
                <a:ea typeface="Cooper Black" charset="0"/>
                <a:cs typeface="Cooper Black" charset="0"/>
              </a:rPr>
              <a:t>Class Meetings</a:t>
            </a:r>
          </a:p>
          <a:p>
            <a:r>
              <a:rPr lang="en-US" sz="1500" dirty="0">
                <a:latin typeface="Cooper Black" charset="0"/>
                <a:ea typeface="Cooper Black" charset="0"/>
                <a:cs typeface="Cooper Black" charset="0"/>
              </a:rPr>
              <a:t>School-based Mental Health</a:t>
            </a:r>
          </a:p>
          <a:p>
            <a:r>
              <a:rPr lang="en-US" sz="1500" dirty="0">
                <a:latin typeface="Cooper Black" charset="0"/>
                <a:ea typeface="Cooper Black" charset="0"/>
                <a:cs typeface="Cooper Black" charset="0"/>
              </a:rPr>
              <a:t>Rapid Response/Crisis Response</a:t>
            </a:r>
          </a:p>
          <a:p>
            <a:r>
              <a:rPr lang="en-US" sz="1500" dirty="0">
                <a:latin typeface="Cooper Black" charset="0"/>
                <a:ea typeface="Cooper Black" charset="0"/>
                <a:cs typeface="Cooper Black" charset="0"/>
              </a:rPr>
              <a:t>Quality Standards</a:t>
            </a:r>
          </a:p>
          <a:p>
            <a:r>
              <a:rPr lang="en-US" sz="1500" dirty="0">
                <a:latin typeface="Cooper Black" charset="0"/>
                <a:ea typeface="Cooper Black" charset="0"/>
                <a:cs typeface="Cooper Black" charset="0"/>
              </a:rPr>
              <a:t>Conditions for Learning Survey</a:t>
            </a:r>
          </a:p>
          <a:p>
            <a:endParaRPr lang="en-US" dirty="0"/>
          </a:p>
        </p:txBody>
      </p:sp>
      <p:sp>
        <p:nvSpPr>
          <p:cNvPr id="4" name="Content Placeholder 3"/>
          <p:cNvSpPr>
            <a:spLocks noGrp="1"/>
          </p:cNvSpPr>
          <p:nvPr>
            <p:ph sz="half" idx="2"/>
          </p:nvPr>
        </p:nvSpPr>
        <p:spPr>
          <a:solidFill>
            <a:schemeClr val="accent3">
              <a:lumMod val="75000"/>
            </a:schemeClr>
          </a:solidFill>
        </p:spPr>
        <p:txBody>
          <a:bodyPr>
            <a:normAutofit fontScale="77500" lnSpcReduction="20000"/>
          </a:bodyPr>
          <a:lstStyle/>
          <a:p>
            <a:pPr marL="0" indent="0">
              <a:buNone/>
            </a:pPr>
            <a:r>
              <a:rPr lang="en-US" dirty="0">
                <a:latin typeface="Cooper Black" charset="0"/>
                <a:ea typeface="Cooper Black" charset="0"/>
                <a:cs typeface="Cooper Black" charset="0"/>
              </a:rPr>
              <a:t>High Schools</a:t>
            </a:r>
          </a:p>
          <a:p>
            <a:r>
              <a:rPr lang="en-US" sz="1500" dirty="0">
                <a:latin typeface="Cooper Black" charset="0"/>
                <a:ea typeface="Cooper Black" charset="0"/>
                <a:cs typeface="Cooper Black" charset="0"/>
              </a:rPr>
              <a:t>Student Advisory Committees</a:t>
            </a:r>
          </a:p>
          <a:p>
            <a:r>
              <a:rPr lang="en-US" sz="1500" dirty="0">
                <a:latin typeface="Cooper Black" charset="0"/>
                <a:ea typeface="Cooper Black" charset="0"/>
                <a:cs typeface="Cooper Black" charset="0"/>
              </a:rPr>
              <a:t>N.O.W. Anti-Bullying</a:t>
            </a:r>
          </a:p>
          <a:p>
            <a:r>
              <a:rPr lang="en-US" sz="1500" dirty="0">
                <a:latin typeface="Cooper Black" charset="0"/>
                <a:ea typeface="Cooper Black" charset="0"/>
                <a:cs typeface="Cooper Black" charset="0"/>
              </a:rPr>
              <a:t>W.A.V.E. Conflict Mediation</a:t>
            </a:r>
          </a:p>
          <a:p>
            <a:r>
              <a:rPr lang="en-US" sz="1500" dirty="0">
                <a:latin typeface="Cooper Black" charset="0"/>
                <a:ea typeface="Cooper Black" charset="0"/>
                <a:cs typeface="Cooper Black" charset="0"/>
              </a:rPr>
              <a:t>Planning Centers</a:t>
            </a:r>
          </a:p>
          <a:p>
            <a:r>
              <a:rPr lang="en-US" sz="1500" dirty="0">
                <a:latin typeface="Cooper Black" charset="0"/>
                <a:ea typeface="Cooper Black" charset="0"/>
                <a:cs typeface="Cooper Black" charset="0"/>
              </a:rPr>
              <a:t>Student Support Teams</a:t>
            </a:r>
          </a:p>
          <a:p>
            <a:r>
              <a:rPr lang="en-US" sz="1500" dirty="0">
                <a:latin typeface="Cooper Black" charset="0"/>
                <a:ea typeface="Cooper Black" charset="0"/>
                <a:cs typeface="Cooper Black" charset="0"/>
              </a:rPr>
              <a:t>Rapid Response/Crisis Response</a:t>
            </a:r>
          </a:p>
          <a:p>
            <a:r>
              <a:rPr lang="en-US" sz="1500" dirty="0">
                <a:latin typeface="Cooper Black" charset="0"/>
                <a:ea typeface="Cooper Black" charset="0"/>
                <a:cs typeface="Cooper Black" charset="0"/>
              </a:rPr>
              <a:t>Class Meetings</a:t>
            </a:r>
          </a:p>
          <a:p>
            <a:r>
              <a:rPr lang="en-US" sz="1500" dirty="0">
                <a:latin typeface="Cooper Black" charset="0"/>
                <a:ea typeface="Cooper Black" charset="0"/>
                <a:cs typeface="Cooper Black" charset="0"/>
              </a:rPr>
              <a:t>School-based Mental Health</a:t>
            </a:r>
          </a:p>
          <a:p>
            <a:r>
              <a:rPr lang="en-US" sz="1500" dirty="0">
                <a:latin typeface="Cooper Black" charset="0"/>
                <a:ea typeface="Cooper Black" charset="0"/>
                <a:cs typeface="Cooper Black" charset="0"/>
              </a:rPr>
              <a:t>Closing the Achievement Gap (CTAG)</a:t>
            </a:r>
          </a:p>
          <a:p>
            <a:r>
              <a:rPr lang="en-US" sz="1500" dirty="0">
                <a:latin typeface="Cooper Black" charset="0"/>
                <a:ea typeface="Cooper Black" charset="0"/>
                <a:cs typeface="Cooper Black" charset="0"/>
              </a:rPr>
              <a:t>Quality Standards</a:t>
            </a:r>
          </a:p>
          <a:p>
            <a:r>
              <a:rPr lang="en-US" sz="1500" dirty="0">
                <a:latin typeface="Cooper Black" charset="0"/>
                <a:ea typeface="Cooper Black" charset="0"/>
                <a:cs typeface="Cooper Black" charset="0"/>
              </a:rPr>
              <a:t>Conditions for Learning Survey</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 y="204601"/>
            <a:ext cx="913015" cy="515765"/>
          </a:xfrm>
          <a:prstGeom prst="rect">
            <a:avLst/>
          </a:prstGeom>
        </p:spPr>
      </p:pic>
    </p:spTree>
    <p:extLst>
      <p:ext uri="{BB962C8B-B14F-4D97-AF65-F5344CB8AC3E}">
        <p14:creationId xmlns:p14="http://schemas.microsoft.com/office/powerpoint/2010/main" val="309769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708504"/>
          </a:xfrm>
        </p:spPr>
        <p:txBody>
          <a:bodyPr>
            <a:noAutofit/>
          </a:bodyPr>
          <a:lstStyle/>
          <a:p>
            <a:r>
              <a:rPr lang="en-US" sz="5500" dirty="0">
                <a:solidFill>
                  <a:schemeClr val="bg1"/>
                </a:solidFill>
                <a:latin typeface="Cooper Black" panose="0208090404030B020404" pitchFamily="18" charset="77"/>
              </a:rPr>
              <a:t>Project Act – Homeless Services</a:t>
            </a:r>
          </a:p>
        </p:txBody>
      </p:sp>
      <p:sp>
        <p:nvSpPr>
          <p:cNvPr id="3" name="Content Placeholder 2"/>
          <p:cNvSpPr>
            <a:spLocks noGrp="1"/>
          </p:cNvSpPr>
          <p:nvPr>
            <p:ph idx="1"/>
          </p:nvPr>
        </p:nvSpPr>
        <p:spPr>
          <a:xfrm>
            <a:off x="1371600" y="1752600"/>
            <a:ext cx="6501549" cy="3186149"/>
          </a:xfrm>
        </p:spPr>
        <p:txBody>
          <a:bodyPr>
            <a:noAutofit/>
          </a:bodyPr>
          <a:lstStyle/>
          <a:p>
            <a:pPr algn="l"/>
            <a:r>
              <a:rPr lang="en-US" sz="1500" dirty="0">
                <a:solidFill>
                  <a:schemeClr val="bg1"/>
                </a:solidFill>
                <a:latin typeface="Cooper Black" panose="0208090404030B020404" pitchFamily="18" charset="77"/>
              </a:rPr>
              <a:t>Project ACT provides direct instructional and support services to children and youth residing in temporary emergency shelters, transitional housing and doubled-up students staying with other families due to loss of housing, economic hardship or similar situations.</a:t>
            </a:r>
          </a:p>
          <a:p>
            <a:pPr marL="0" indent="0">
              <a:buNone/>
            </a:pPr>
            <a:endParaRPr lang="en-US" sz="1500" dirty="0">
              <a:solidFill>
                <a:schemeClr val="bg1"/>
              </a:solidFill>
              <a:latin typeface="Cooper Black" panose="0208090404030B020404" pitchFamily="18" charset="77"/>
            </a:endParaRPr>
          </a:p>
          <a:p>
            <a:pPr algn="l"/>
            <a:r>
              <a:rPr lang="en-US" sz="1500" dirty="0">
                <a:solidFill>
                  <a:schemeClr val="bg1"/>
                </a:solidFill>
                <a:latin typeface="Cooper Black" panose="0208090404030B020404" pitchFamily="18" charset="77"/>
              </a:rPr>
              <a:t>A holistic and comprehensive approach is used to deliver instructional and support services necessary to facilitate the homeless child's transition into school, and to ensure the child's success and ongoing participation in the educational system.</a:t>
            </a:r>
          </a:p>
          <a:p>
            <a:pPr algn="l"/>
            <a:endParaRPr lang="en-US" sz="1500" dirty="0">
              <a:solidFill>
                <a:schemeClr val="bg1"/>
              </a:solidFill>
              <a:latin typeface="Cooper Black" panose="0208090404030B020404" pitchFamily="18" charset="77"/>
            </a:endParaRPr>
          </a:p>
          <a:p>
            <a:pPr algn="l"/>
            <a:r>
              <a:rPr lang="en-US" sz="1500" dirty="0">
                <a:solidFill>
                  <a:schemeClr val="bg1"/>
                </a:solidFill>
                <a:latin typeface="Cooper Black" panose="0208090404030B020404" pitchFamily="18" charset="77"/>
              </a:rPr>
              <a:t>Support services include everything necessary to accomplish the goal of meeting students' physical, social and emotional needs, and empowering parents to support their children in this endeavor. All appropriate resources from the Cleveland Metropolitan School District are employed to achieve this goal.  </a:t>
            </a:r>
          </a:p>
          <a:p>
            <a:pPr marL="0" indent="0">
              <a:buNone/>
            </a:pPr>
            <a:endParaRPr lang="en-US" sz="1500" dirty="0">
              <a:solidFill>
                <a:schemeClr val="bg1"/>
              </a:solidFill>
              <a:latin typeface="Cooper Black" panose="0208090404030B020404" pitchFamily="18" charset="77"/>
            </a:endParaRPr>
          </a:p>
          <a:p>
            <a:pPr marL="0" indent="0" algn="ctr">
              <a:buNone/>
            </a:pPr>
            <a:r>
              <a:rPr lang="en-US" sz="1500" dirty="0">
                <a:solidFill>
                  <a:schemeClr val="bg1"/>
                </a:solidFill>
                <a:latin typeface="Cooper Black" panose="0208090404030B020404" pitchFamily="18" charset="77"/>
              </a:rPr>
              <a:t>	Call 216.838.0201 for more information.</a:t>
            </a:r>
          </a:p>
        </p:txBody>
      </p:sp>
      <p:pic>
        <p:nvPicPr>
          <p:cNvPr id="4" name="Picture 3">
            <a:extLst>
              <a:ext uri="{FF2B5EF4-FFF2-40B4-BE49-F238E27FC236}">
                <a16:creationId xmlns:a16="http://schemas.microsoft.com/office/drawing/2014/main" id="{EB83E328-FD0E-4DF0-91B5-9D209242FE91}"/>
              </a:ext>
            </a:extLst>
          </p:cNvPr>
          <p:cNvPicPr>
            <a:picLocks noChangeAspect="1"/>
          </p:cNvPicPr>
          <p:nvPr/>
        </p:nvPicPr>
        <p:blipFill>
          <a:blip r:embed="rId2"/>
          <a:stretch>
            <a:fillRect/>
          </a:stretch>
        </p:blipFill>
        <p:spPr>
          <a:xfrm>
            <a:off x="437752" y="4544030"/>
            <a:ext cx="1190987" cy="1099679"/>
          </a:xfrm>
          <a:prstGeom prst="rect">
            <a:avLst/>
          </a:prstGeom>
        </p:spPr>
      </p:pic>
    </p:spTree>
    <p:extLst>
      <p:ext uri="{BB962C8B-B14F-4D97-AF65-F5344CB8AC3E}">
        <p14:creationId xmlns:p14="http://schemas.microsoft.com/office/powerpoint/2010/main" val="2409675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E3EC2E-9A79-DD49-87A0-7E839580D777}"/>
              </a:ext>
            </a:extLst>
          </p:cNvPr>
          <p:cNvSpPr>
            <a:spLocks noGrp="1"/>
          </p:cNvSpPr>
          <p:nvPr>
            <p:ph type="title"/>
          </p:nvPr>
        </p:nvSpPr>
        <p:spPr>
          <a:xfrm>
            <a:off x="466165" y="-75697"/>
            <a:ext cx="8229600" cy="1143000"/>
          </a:xfrm>
        </p:spPr>
        <p:txBody>
          <a:bodyPr>
            <a:noAutofit/>
          </a:bodyPr>
          <a:lstStyle/>
          <a:p>
            <a:pPr algn="ctr"/>
            <a:r>
              <a:rPr lang="en-US" sz="3500" dirty="0">
                <a:solidFill>
                  <a:schemeClr val="bg1"/>
                </a:solidFill>
                <a:latin typeface="Cooper Black" panose="0208090404030B020404" pitchFamily="18" charset="77"/>
                <a:cs typeface="Calibri"/>
              </a:rPr>
              <a:t>Multilingual Multicultural Education Department</a:t>
            </a:r>
          </a:p>
        </p:txBody>
      </p:sp>
      <p:sp>
        <p:nvSpPr>
          <p:cNvPr id="5" name="Subtitle 4">
            <a:extLst>
              <a:ext uri="{FF2B5EF4-FFF2-40B4-BE49-F238E27FC236}">
                <a16:creationId xmlns:a16="http://schemas.microsoft.com/office/drawing/2014/main" id="{A9510B26-E739-4446-830E-46C7ADCA6679}"/>
              </a:ext>
            </a:extLst>
          </p:cNvPr>
          <p:cNvSpPr>
            <a:spLocks noGrp="1"/>
          </p:cNvSpPr>
          <p:nvPr>
            <p:ph idx="1"/>
          </p:nvPr>
        </p:nvSpPr>
        <p:spPr>
          <a:xfrm>
            <a:off x="457200" y="1600200"/>
            <a:ext cx="8534400" cy="4876800"/>
          </a:xfrm>
        </p:spPr>
        <p:txBody>
          <a:bodyPr vert="horz" lIns="68580" tIns="34290" rIns="68580" bIns="34290" rtlCol="0" anchor="t">
            <a:normAutofit fontScale="85000" lnSpcReduction="20000"/>
          </a:bodyPr>
          <a:lstStyle/>
          <a:p>
            <a:r>
              <a:rPr lang="en-US" sz="1800" dirty="0">
                <a:solidFill>
                  <a:schemeClr val="bg1"/>
                </a:solidFill>
                <a:latin typeface="Cooper Black" panose="0208090404030B020404" pitchFamily="18" charset="77"/>
              </a:rPr>
              <a:t>Multilingual Multicultural Education Department is tasked in making sure that all CMSD’s English Learners receive the appropriate language learning services alongside continuing grade level content learning and teaching. Academic English language learning focuses on developing literacy and proficiency listening, speaking, reading and writing.</a:t>
            </a:r>
          </a:p>
          <a:p>
            <a:pPr marL="0" indent="0">
              <a:buNone/>
            </a:pPr>
            <a:endParaRPr lang="en-US" sz="1800" dirty="0">
              <a:solidFill>
                <a:schemeClr val="bg1"/>
              </a:solidFill>
              <a:latin typeface="Cooper Black" panose="0208090404030B020404" pitchFamily="18" charset="77"/>
              <a:cs typeface="Calibri"/>
            </a:endParaRPr>
          </a:p>
          <a:p>
            <a:r>
              <a:rPr lang="en-US" sz="1800" dirty="0">
                <a:solidFill>
                  <a:schemeClr val="bg1"/>
                </a:solidFill>
                <a:latin typeface="Cooper Black" panose="0208090404030B020404" pitchFamily="18" charset="77"/>
              </a:rPr>
              <a:t>The Multilingual Multicultural Education Department not only ensures the education of all English learners in CMSD, but also:</a:t>
            </a:r>
            <a:endParaRPr lang="en-US" sz="1800" dirty="0">
              <a:solidFill>
                <a:schemeClr val="bg1"/>
              </a:solidFill>
              <a:latin typeface="Cooper Black" panose="0208090404030B020404" pitchFamily="18" charset="77"/>
              <a:cs typeface="Calibri"/>
            </a:endParaRPr>
          </a:p>
          <a:p>
            <a:pPr lvl="1"/>
            <a:r>
              <a:rPr lang="en-US" dirty="0">
                <a:solidFill>
                  <a:schemeClr val="bg1"/>
                </a:solidFill>
                <a:latin typeface="Cooper Black" panose="0208090404030B020404" pitchFamily="18" charset="77"/>
              </a:rPr>
              <a:t>Provides enrollment and language assessments for students whose first language is not English;</a:t>
            </a:r>
            <a:endParaRPr lang="en-US" dirty="0">
              <a:solidFill>
                <a:schemeClr val="bg1"/>
              </a:solidFill>
              <a:latin typeface="Cooper Black" panose="0208090404030B020404" pitchFamily="18" charset="77"/>
              <a:cs typeface="Calibri" panose="020F0502020204030204"/>
            </a:endParaRPr>
          </a:p>
          <a:p>
            <a:pPr lvl="1"/>
            <a:r>
              <a:rPr lang="en-US" dirty="0">
                <a:solidFill>
                  <a:schemeClr val="bg1"/>
                </a:solidFill>
                <a:latin typeface="Cooper Black" panose="0208090404030B020404" pitchFamily="18" charset="77"/>
              </a:rPr>
              <a:t>Family and student support services in several languages;</a:t>
            </a:r>
            <a:endParaRPr lang="en-US" dirty="0">
              <a:solidFill>
                <a:schemeClr val="bg1"/>
              </a:solidFill>
              <a:latin typeface="Cooper Black" panose="0208090404030B020404" pitchFamily="18" charset="77"/>
              <a:cs typeface="Calibri" panose="020F0502020204030204"/>
            </a:endParaRPr>
          </a:p>
          <a:p>
            <a:pPr lvl="1"/>
            <a:r>
              <a:rPr lang="en-US" dirty="0">
                <a:solidFill>
                  <a:schemeClr val="bg1"/>
                </a:solidFill>
                <a:latin typeface="Cooper Black" panose="0208090404030B020404" pitchFamily="18" charset="77"/>
              </a:rPr>
              <a:t>Translation and interpretation services;</a:t>
            </a:r>
            <a:endParaRPr lang="en-US" dirty="0">
              <a:solidFill>
                <a:schemeClr val="bg1"/>
              </a:solidFill>
              <a:latin typeface="Cooper Black" panose="0208090404030B020404" pitchFamily="18" charset="77"/>
              <a:cs typeface="Calibri" panose="020F0502020204030204"/>
            </a:endParaRPr>
          </a:p>
          <a:p>
            <a:pPr lvl="1"/>
            <a:r>
              <a:rPr lang="en-US" dirty="0">
                <a:solidFill>
                  <a:schemeClr val="bg1"/>
                </a:solidFill>
                <a:latin typeface="Cooper Black" panose="0208090404030B020404" pitchFamily="18" charset="77"/>
              </a:rPr>
              <a:t>Assists with home and school connections, and facilitates communication and school options/choices;</a:t>
            </a:r>
            <a:endParaRPr lang="en-US" dirty="0">
              <a:solidFill>
                <a:schemeClr val="bg1"/>
              </a:solidFill>
              <a:latin typeface="Cooper Black" panose="0208090404030B020404" pitchFamily="18" charset="77"/>
              <a:cs typeface="Calibri"/>
            </a:endParaRPr>
          </a:p>
          <a:p>
            <a:pPr lvl="1"/>
            <a:r>
              <a:rPr lang="en-US" dirty="0">
                <a:solidFill>
                  <a:schemeClr val="bg1"/>
                </a:solidFill>
                <a:latin typeface="Cooper Black" panose="0208090404030B020404" pitchFamily="18" charset="77"/>
              </a:rPr>
              <a:t>Helps with families and students in crisis.</a:t>
            </a:r>
            <a:endParaRPr lang="en-US" dirty="0">
              <a:solidFill>
                <a:schemeClr val="bg1"/>
              </a:solidFill>
              <a:latin typeface="Cooper Black" panose="0208090404030B020404" pitchFamily="18" charset="77"/>
              <a:cs typeface="Calibri"/>
            </a:endParaRPr>
          </a:p>
        </p:txBody>
      </p:sp>
      <p:pic>
        <p:nvPicPr>
          <p:cNvPr id="7" name="Picture 6" descr="A picture containing text, room&#10;&#10;Description automatically generated">
            <a:extLst>
              <a:ext uri="{FF2B5EF4-FFF2-40B4-BE49-F238E27FC236}">
                <a16:creationId xmlns:a16="http://schemas.microsoft.com/office/drawing/2014/main" id="{4DEF9818-D1A3-6747-B392-171A8CED21AD}"/>
              </a:ext>
            </a:extLst>
          </p:cNvPr>
          <p:cNvPicPr>
            <a:picLocks noChangeAspect="1"/>
          </p:cNvPicPr>
          <p:nvPr/>
        </p:nvPicPr>
        <p:blipFill>
          <a:blip r:embed="rId3"/>
          <a:stretch>
            <a:fillRect/>
          </a:stretch>
        </p:blipFill>
        <p:spPr>
          <a:xfrm>
            <a:off x="365729" y="4816581"/>
            <a:ext cx="679689" cy="774594"/>
          </a:xfrm>
          <a:prstGeom prst="rect">
            <a:avLst/>
          </a:prstGeom>
        </p:spPr>
      </p:pic>
      <p:sp>
        <p:nvSpPr>
          <p:cNvPr id="3" name="Rectangle 2">
            <a:extLst>
              <a:ext uri="{FF2B5EF4-FFF2-40B4-BE49-F238E27FC236}">
                <a16:creationId xmlns:a16="http://schemas.microsoft.com/office/drawing/2014/main" id="{0A8F5D87-CFEB-3942-9CDF-C7E326AA52F0}"/>
              </a:ext>
            </a:extLst>
          </p:cNvPr>
          <p:cNvSpPr/>
          <p:nvPr/>
        </p:nvSpPr>
        <p:spPr>
          <a:xfrm>
            <a:off x="1828800" y="1158584"/>
            <a:ext cx="5653454" cy="2590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t>For more information, Please call us at 216.838.0140</a:t>
            </a:r>
          </a:p>
        </p:txBody>
      </p:sp>
    </p:spTree>
    <p:extLst>
      <p:ext uri="{BB962C8B-B14F-4D97-AF65-F5344CB8AC3E}">
        <p14:creationId xmlns:p14="http://schemas.microsoft.com/office/powerpoint/2010/main" val="42439589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a:xfrm>
            <a:off x="766762" y="190500"/>
            <a:ext cx="8229600" cy="1143000"/>
          </a:xfrm>
        </p:spPr>
        <p:txBody>
          <a:bodyPr/>
          <a:lstStyle/>
          <a:p>
            <a:r>
              <a:rPr lang="en-US" dirty="0">
                <a:solidFill>
                  <a:srgbClr val="FF0000"/>
                </a:solidFill>
                <a:latin typeface="Cooper Black" charset="0"/>
                <a:ea typeface="Cooper Black" charset="0"/>
                <a:cs typeface="Cooper Black" charset="0"/>
              </a:rPr>
              <a:t>Parent Teacher Conferences</a:t>
            </a:r>
          </a:p>
        </p:txBody>
      </p:sp>
      <p:sp>
        <p:nvSpPr>
          <p:cNvPr id="11" name="Content Placeholder 10"/>
          <p:cNvSpPr>
            <a:spLocks noGrp="1"/>
          </p:cNvSpPr>
          <p:nvPr>
            <p:ph sz="half" idx="1"/>
          </p:nvPr>
        </p:nvSpPr>
        <p:spPr>
          <a:xfrm>
            <a:off x="76200" y="1219200"/>
            <a:ext cx="4805362" cy="4525963"/>
          </a:xfrm>
        </p:spPr>
        <p:txBody>
          <a:bodyPr>
            <a:noAutofit/>
          </a:bodyPr>
          <a:lstStyle/>
          <a:p>
            <a:r>
              <a:rPr lang="en-US" sz="2500" dirty="0">
                <a:solidFill>
                  <a:schemeClr val="bg1"/>
                </a:solidFill>
                <a:latin typeface="Chalkboard SE" charset="0"/>
                <a:ea typeface="Chalkboard SE" charset="0"/>
                <a:cs typeface="Chalkboard SE" charset="0"/>
              </a:rPr>
              <a:t>Last year 90.8% of parents  and caregivers in CMSD attended parent teacher conferences.  Our school achieved 87%</a:t>
            </a:r>
          </a:p>
          <a:p>
            <a:r>
              <a:rPr lang="en-US" sz="2500" dirty="0">
                <a:solidFill>
                  <a:schemeClr val="bg1"/>
                </a:solidFill>
                <a:latin typeface="Chalkboard SE" charset="0"/>
                <a:ea typeface="Chalkboard SE" charset="0"/>
                <a:cs typeface="Chalkboard SE" charset="0"/>
              </a:rPr>
              <a:t>Parent Teacher Conferences are a great way to connect with your child’s teachers and partner with them to support achievement.</a:t>
            </a:r>
          </a:p>
          <a:p>
            <a:r>
              <a:rPr lang="en-US" sz="2500" dirty="0">
                <a:solidFill>
                  <a:schemeClr val="bg1"/>
                </a:solidFill>
                <a:latin typeface="Chalkboard SE" charset="0"/>
                <a:ea typeface="Chalkboard SE" charset="0"/>
                <a:cs typeface="Chalkboard SE" charset="0"/>
              </a:rPr>
              <a:t>Our first conferences will be on                           </a:t>
            </a:r>
            <a:r>
              <a:rPr lang="en-US" sz="2500" dirty="0">
                <a:solidFill>
                  <a:srgbClr val="FF0000"/>
                </a:solidFill>
                <a:latin typeface="Chalkboard SE" charset="0"/>
                <a:ea typeface="Chalkboard SE" charset="0"/>
                <a:cs typeface="Chalkboard SE" charset="0"/>
              </a:rPr>
              <a:t>(Thursday, October 24, 2019)</a:t>
            </a:r>
          </a:p>
        </p:txBody>
      </p:sp>
      <p:pic>
        <p:nvPicPr>
          <p:cNvPr id="13" name="Content Placeholder 1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881562" y="2027238"/>
            <a:ext cx="3153957" cy="236546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 y="170448"/>
            <a:ext cx="756024" cy="427080"/>
          </a:xfrm>
          <a:prstGeom prst="rect">
            <a:avLst/>
          </a:prstGeom>
        </p:spPr>
      </p:pic>
    </p:spTree>
    <p:extLst>
      <p:ext uri="{BB962C8B-B14F-4D97-AF65-F5344CB8AC3E}">
        <p14:creationId xmlns:p14="http://schemas.microsoft.com/office/powerpoint/2010/main" val="922298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457200" y="274638"/>
            <a:ext cx="8610600" cy="1143000"/>
          </a:xfrm>
        </p:spPr>
        <p:txBody>
          <a:bodyPr>
            <a:normAutofit fontScale="90000"/>
          </a:bodyPr>
          <a:lstStyle/>
          <a:p>
            <a:pPr eaLnBrk="1" hangingPunct="1"/>
            <a:r>
              <a:rPr lang="en-US" sz="3800" dirty="0">
                <a:solidFill>
                  <a:srgbClr val="FF0000"/>
                </a:solidFill>
                <a:latin typeface="Cooper Black" charset="0"/>
                <a:ea typeface="Cooper Black" charset="0"/>
                <a:cs typeface="Cooper Black" charset="0"/>
              </a:rPr>
              <a:t>What is the purpose of Title- I, Part A?</a:t>
            </a:r>
            <a:br>
              <a:rPr lang="en-US" sz="3800" dirty="0">
                <a:solidFill>
                  <a:srgbClr val="FF0000"/>
                </a:solidFill>
                <a:latin typeface="Cooper Black" charset="0"/>
                <a:ea typeface="Cooper Black" charset="0"/>
                <a:cs typeface="Cooper Black" charset="0"/>
              </a:rPr>
            </a:br>
            <a:r>
              <a:rPr lang="en-US" sz="2300" dirty="0">
                <a:solidFill>
                  <a:srgbClr val="FF0000"/>
                </a:solidFill>
                <a:latin typeface="Cooper Black" charset="0"/>
                <a:ea typeface="Cooper Black" charset="0"/>
                <a:cs typeface="Cooper Black" charset="0"/>
              </a:rPr>
              <a:t>Family Engagement Federal Funding</a:t>
            </a:r>
          </a:p>
        </p:txBody>
      </p:sp>
      <p:sp>
        <p:nvSpPr>
          <p:cNvPr id="4099" name="Rectangle 3"/>
          <p:cNvSpPr>
            <a:spLocks noGrp="1" noChangeArrowheads="1"/>
          </p:cNvSpPr>
          <p:nvPr>
            <p:ph type="body" idx="4294967295"/>
          </p:nvPr>
        </p:nvSpPr>
        <p:spPr/>
        <p:txBody>
          <a:bodyPr>
            <a:normAutofit fontScale="92500" lnSpcReduction="20000"/>
          </a:bodyPr>
          <a:lstStyle/>
          <a:p>
            <a:pPr marL="471487" lvl="1" indent="0" eaLnBrk="1" hangingPunct="1">
              <a:buNone/>
            </a:pPr>
            <a:r>
              <a:rPr lang="en-US" sz="3000" dirty="0">
                <a:solidFill>
                  <a:schemeClr val="bg1"/>
                </a:solidFill>
                <a:latin typeface="Chalkboard SE" charset="0"/>
                <a:ea typeface="Chalkboard SE" charset="0"/>
                <a:cs typeface="Chalkboard SE" charset="0"/>
              </a:rPr>
              <a:t>To inform parents of their rights and roles within their scholar's school building as it relates to:	</a:t>
            </a:r>
          </a:p>
          <a:p>
            <a:pPr marL="1308100" lvl="2" indent="-436563" eaLnBrk="1" hangingPunct="1"/>
            <a:r>
              <a:rPr lang="en-US" sz="3000" dirty="0">
                <a:solidFill>
                  <a:schemeClr val="bg1"/>
                </a:solidFill>
                <a:latin typeface="Chalkboard SE" charset="0"/>
                <a:ea typeface="Chalkboard SE" charset="0"/>
                <a:cs typeface="Chalkboard SE" charset="0"/>
              </a:rPr>
              <a:t> decision making</a:t>
            </a:r>
          </a:p>
          <a:p>
            <a:pPr marL="1308100" lvl="2" indent="-436563" eaLnBrk="1" hangingPunct="1"/>
            <a:r>
              <a:rPr lang="en-US" sz="3000" dirty="0">
                <a:solidFill>
                  <a:schemeClr val="bg1"/>
                </a:solidFill>
                <a:latin typeface="Chalkboard SE" charset="0"/>
                <a:ea typeface="Chalkboard SE" charset="0"/>
                <a:cs typeface="Chalkboard SE" charset="0"/>
              </a:rPr>
              <a:t> allocation of funds towards engagement activities</a:t>
            </a:r>
          </a:p>
          <a:p>
            <a:pPr marL="471487" lvl="1" indent="0" eaLnBrk="1" hangingPunct="1">
              <a:buNone/>
            </a:pPr>
            <a:r>
              <a:rPr lang="en-US" sz="3000" dirty="0">
                <a:solidFill>
                  <a:schemeClr val="bg1"/>
                </a:solidFill>
                <a:latin typeface="Chalkboard SE" charset="0"/>
                <a:ea typeface="Chalkboard SE" charset="0"/>
                <a:cs typeface="Chalkboard SE" charset="0"/>
              </a:rPr>
              <a:t>To inform parents of the programs supported by Title One  in their building.</a:t>
            </a:r>
          </a:p>
          <a:p>
            <a:pPr marL="471487" lvl="1" indent="0" eaLnBrk="1" hangingPunct="1">
              <a:buNone/>
            </a:pPr>
            <a:r>
              <a:rPr lang="en-US" sz="3000" dirty="0">
                <a:solidFill>
                  <a:schemeClr val="bg1"/>
                </a:solidFill>
                <a:latin typeface="Chalkboard SE" charset="0"/>
                <a:ea typeface="Chalkboard SE" charset="0"/>
                <a:cs typeface="Chalkboard SE" charset="0"/>
              </a:rPr>
              <a:t>Ensure that the Cleveland Metropolitan School District engages in a two-way communication with parents</a:t>
            </a:r>
            <a:r>
              <a:rPr lang="en-US" sz="2400" dirty="0">
                <a:latin typeface="Times New Roman" pitchFamily="18" charset="0"/>
                <a:cs typeface="Times New Roman" pitchFamily="18" charset="0"/>
              </a:rPr>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 y="121715"/>
            <a:ext cx="532015" cy="300537"/>
          </a:xfrm>
          <a:prstGeom prst="rect">
            <a:avLst/>
          </a:prstGeom>
        </p:spPr>
      </p:pic>
    </p:spTree>
    <p:extLst>
      <p:ext uri="{BB962C8B-B14F-4D97-AF65-F5344CB8AC3E}">
        <p14:creationId xmlns:p14="http://schemas.microsoft.com/office/powerpoint/2010/main" val="1318281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1295400" y="225051"/>
            <a:ext cx="8229600" cy="1143000"/>
          </a:xfrm>
        </p:spPr>
        <p:txBody>
          <a:bodyPr>
            <a:normAutofit fontScale="90000"/>
          </a:bodyPr>
          <a:lstStyle/>
          <a:p>
            <a:pPr eaLnBrk="1" hangingPunct="1"/>
            <a:r>
              <a:rPr lang="en-US" sz="3800" dirty="0">
                <a:solidFill>
                  <a:srgbClr val="FF0000"/>
                </a:solidFill>
                <a:latin typeface="Cooper Black" charset="0"/>
                <a:ea typeface="Cooper Black" charset="0"/>
                <a:cs typeface="Cooper Black" charset="0"/>
              </a:rPr>
              <a:t>What is supported </a:t>
            </a:r>
            <a:br>
              <a:rPr lang="en-US" sz="3800" dirty="0">
                <a:solidFill>
                  <a:srgbClr val="FF0000"/>
                </a:solidFill>
                <a:latin typeface="Cooper Black" charset="0"/>
                <a:ea typeface="Cooper Black" charset="0"/>
                <a:cs typeface="Cooper Black" charset="0"/>
              </a:rPr>
            </a:br>
            <a:r>
              <a:rPr lang="en-US" sz="3800" dirty="0">
                <a:solidFill>
                  <a:srgbClr val="FF0000"/>
                </a:solidFill>
                <a:latin typeface="Cooper Black" charset="0"/>
                <a:ea typeface="Cooper Black" charset="0"/>
                <a:cs typeface="Cooper Black" charset="0"/>
              </a:rPr>
              <a:t>by Title- I, Part A ?</a:t>
            </a:r>
            <a:endParaRPr lang="en-US" sz="1700" dirty="0">
              <a:solidFill>
                <a:srgbClr val="FF0000"/>
              </a:solidFill>
              <a:latin typeface="Cooper Black" charset="0"/>
              <a:ea typeface="Cooper Black" charset="0"/>
              <a:cs typeface="Cooper Black" charset="0"/>
            </a:endParaRPr>
          </a:p>
        </p:txBody>
      </p:sp>
      <p:sp>
        <p:nvSpPr>
          <p:cNvPr id="5123" name="Rectangle 5"/>
          <p:cNvSpPr>
            <a:spLocks noGrp="1" noChangeArrowheads="1"/>
          </p:cNvSpPr>
          <p:nvPr>
            <p:ph type="body" idx="4294967295"/>
          </p:nvPr>
        </p:nvSpPr>
        <p:spPr>
          <a:xfrm>
            <a:off x="381000" y="1676400"/>
            <a:ext cx="8458200" cy="4876800"/>
          </a:xfrm>
        </p:spPr>
        <p:txBody>
          <a:bodyPr>
            <a:normAutofit/>
          </a:bodyPr>
          <a:lstStyle/>
          <a:p>
            <a:pPr marL="469900" indent="-469900" eaLnBrk="1" hangingPunct="1"/>
            <a:r>
              <a:rPr lang="en-US" sz="3000" dirty="0">
                <a:solidFill>
                  <a:schemeClr val="bg1"/>
                </a:solidFill>
                <a:latin typeface="Chalkboard SE" charset="0"/>
                <a:ea typeface="Chalkboard SE" charset="0"/>
                <a:cs typeface="Chalkboard SE" charset="0"/>
              </a:rPr>
              <a:t>Instructional Aides</a:t>
            </a:r>
          </a:p>
          <a:p>
            <a:pPr marL="469900" indent="-469900" eaLnBrk="1" hangingPunct="1"/>
            <a:r>
              <a:rPr lang="en-US" sz="3000" dirty="0">
                <a:solidFill>
                  <a:schemeClr val="bg1"/>
                </a:solidFill>
                <a:latin typeface="Chalkboard SE" charset="0"/>
                <a:ea typeface="Chalkboard SE" charset="0"/>
                <a:cs typeface="Chalkboard SE" charset="0"/>
              </a:rPr>
              <a:t>Instructional Coaches</a:t>
            </a:r>
          </a:p>
          <a:p>
            <a:pPr marL="469900" indent="-469900" eaLnBrk="1" hangingPunct="1"/>
            <a:r>
              <a:rPr lang="en-US" sz="3000" dirty="0">
                <a:solidFill>
                  <a:schemeClr val="bg1"/>
                </a:solidFill>
                <a:latin typeface="Chalkboard SE" charset="0"/>
                <a:ea typeface="Chalkboard SE" charset="0"/>
                <a:cs typeface="Chalkboard SE" charset="0"/>
              </a:rPr>
              <a:t>Additional Teachers</a:t>
            </a:r>
          </a:p>
          <a:p>
            <a:pPr marL="469900" indent="-469900" eaLnBrk="1" hangingPunct="1"/>
            <a:r>
              <a:rPr lang="en-US" sz="3000" dirty="0">
                <a:solidFill>
                  <a:schemeClr val="bg1"/>
                </a:solidFill>
                <a:latin typeface="Chalkboard SE" charset="0"/>
                <a:ea typeface="Chalkboard SE" charset="0"/>
                <a:cs typeface="Chalkboard SE" charset="0"/>
              </a:rPr>
              <a:t>Technology for students</a:t>
            </a:r>
          </a:p>
          <a:p>
            <a:pPr marL="469900" indent="-469900" eaLnBrk="1" hangingPunct="1"/>
            <a:r>
              <a:rPr lang="en-US" sz="3000" dirty="0">
                <a:solidFill>
                  <a:schemeClr val="bg1"/>
                </a:solidFill>
                <a:latin typeface="Chalkboard SE" charset="0"/>
                <a:ea typeface="Chalkboard SE" charset="0"/>
                <a:cs typeface="Chalkboard SE" charset="0"/>
              </a:rPr>
              <a:t>Reading and Math programs </a:t>
            </a:r>
          </a:p>
          <a:p>
            <a:pPr marL="469900" indent="-469900" eaLnBrk="1" hangingPunct="1"/>
            <a:r>
              <a:rPr lang="en-US" sz="3000" dirty="0">
                <a:solidFill>
                  <a:schemeClr val="bg1"/>
                </a:solidFill>
                <a:latin typeface="Chalkboard SE" charset="0"/>
                <a:ea typeface="Chalkboard SE" charset="0"/>
                <a:cs typeface="Chalkboard SE" charset="0"/>
              </a:rPr>
              <a:t>Family Engagement - Our school receives dollars for family engagement programs and activities to support our school priorities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 y="349952"/>
            <a:ext cx="1581150" cy="893197"/>
          </a:xfrm>
          <a:prstGeom prst="rect">
            <a:avLst/>
          </a:prstGeom>
        </p:spPr>
      </p:pic>
    </p:spTree>
    <p:extLst>
      <p:ext uri="{BB962C8B-B14F-4D97-AF65-F5344CB8AC3E}">
        <p14:creationId xmlns:p14="http://schemas.microsoft.com/office/powerpoint/2010/main" val="1243676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3D756E-15EF-4780-9D49-B5A10F3E7972}"/>
              </a:ext>
            </a:extLst>
          </p:cNvPr>
          <p:cNvSpPr txBox="1"/>
          <p:nvPr/>
        </p:nvSpPr>
        <p:spPr>
          <a:xfrm>
            <a:off x="495004" y="282353"/>
            <a:ext cx="861473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rgbClr val="FF0000"/>
                </a:solidFill>
                <a:latin typeface="Cooper Black" charset="0"/>
                <a:ea typeface="Cooper Black" charset="0"/>
                <a:cs typeface="Cooper Black" charset="0"/>
              </a:rPr>
              <a:t>Parents' Right to Know -Title IA, ESSA</a:t>
            </a:r>
            <a:endParaRPr lang="en-US" dirty="0">
              <a:solidFill>
                <a:srgbClr val="FF0000"/>
              </a:solidFill>
              <a:latin typeface="Cooper Black" charset="0"/>
              <a:ea typeface="Cooper Black" charset="0"/>
              <a:cs typeface="Cooper Black" charset="0"/>
            </a:endParaRPr>
          </a:p>
        </p:txBody>
      </p:sp>
      <p:sp>
        <p:nvSpPr>
          <p:cNvPr id="3" name="TextBox 2">
            <a:extLst>
              <a:ext uri="{FF2B5EF4-FFF2-40B4-BE49-F238E27FC236}">
                <a16:creationId xmlns:a16="http://schemas.microsoft.com/office/drawing/2014/main" id="{ADFA5547-297E-4E52-A090-031D1BB0D907}"/>
              </a:ext>
            </a:extLst>
          </p:cNvPr>
          <p:cNvSpPr txBox="1"/>
          <p:nvPr/>
        </p:nvSpPr>
        <p:spPr>
          <a:xfrm>
            <a:off x="507926" y="868252"/>
            <a:ext cx="7917710" cy="57246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chemeClr val="bg1"/>
                </a:solidFill>
                <a:latin typeface="Chalkboard SE" charset="0"/>
                <a:ea typeface="Chalkboard SE" charset="0"/>
                <a:cs typeface="Chalkboard SE" charset="0"/>
              </a:rPr>
              <a:t>Parents have the right to know about the teaching qualifications of their child's classroom teacher in a school receiving Title I funds. You can request this information from your principal:</a:t>
            </a:r>
          </a:p>
          <a:p>
            <a:endParaRPr lang="en-US" dirty="0">
              <a:solidFill>
                <a:schemeClr val="bg1"/>
              </a:solidFill>
              <a:latin typeface="Chalkboard SE" charset="0"/>
              <a:ea typeface="Chalkboard SE" charset="0"/>
              <a:cs typeface="Chalkboard SE" charset="0"/>
            </a:endParaRPr>
          </a:p>
          <a:p>
            <a:pPr marL="285750" indent="-285750">
              <a:buFont typeface="Arial"/>
              <a:buChar char="•"/>
            </a:pPr>
            <a:r>
              <a:rPr lang="en-US" dirty="0">
                <a:solidFill>
                  <a:schemeClr val="bg1"/>
                </a:solidFill>
                <a:latin typeface="Chalkboard SE" charset="0"/>
                <a:ea typeface="Chalkboard SE" charset="0"/>
                <a:cs typeface="Chalkboard SE" charset="0"/>
              </a:rPr>
              <a:t>Notification if your child is being taught for 4 or more weeks by a teacher who is not highly qualified.</a:t>
            </a:r>
          </a:p>
          <a:p>
            <a:pPr marL="285750" indent="-285750">
              <a:buFont typeface="Arial"/>
              <a:buChar char="•"/>
            </a:pPr>
            <a:r>
              <a:rPr lang="en-US" dirty="0">
                <a:solidFill>
                  <a:schemeClr val="bg1"/>
                </a:solidFill>
                <a:latin typeface="Chalkboard SE" charset="0"/>
                <a:ea typeface="Chalkboard SE" charset="0"/>
                <a:cs typeface="Chalkboard SE" charset="0"/>
              </a:rPr>
              <a:t>Whether the teacher has met state qualification and licensing criteria for the grade levels and subject areas in which the teacher provides instruction</a:t>
            </a:r>
          </a:p>
          <a:p>
            <a:pPr marL="285750" indent="-285750">
              <a:buFont typeface="Arial"/>
              <a:buChar char="•"/>
            </a:pPr>
            <a:r>
              <a:rPr lang="en-US" dirty="0">
                <a:solidFill>
                  <a:schemeClr val="bg1"/>
                </a:solidFill>
                <a:latin typeface="Chalkboard SE" charset="0"/>
                <a:ea typeface="Chalkboard SE" charset="0"/>
                <a:cs typeface="Chalkboard SE" charset="0"/>
              </a:rPr>
              <a:t>Whether the teacher is teaching under emergency or other provisional status through which State qualification or licensing criteria have been waived</a:t>
            </a:r>
          </a:p>
          <a:p>
            <a:pPr marL="285750" indent="-285750">
              <a:buFont typeface="Arial"/>
              <a:buChar char="•"/>
            </a:pPr>
            <a:r>
              <a:rPr lang="en-US" dirty="0">
                <a:solidFill>
                  <a:schemeClr val="bg1"/>
                </a:solidFill>
                <a:latin typeface="Chalkboard SE" charset="0"/>
                <a:ea typeface="Chalkboard SE" charset="0"/>
                <a:cs typeface="Chalkboard SE" charset="0"/>
              </a:rPr>
              <a:t>Whether the teacher is teaching in the field of discipline of certification of the teacher</a:t>
            </a:r>
          </a:p>
          <a:p>
            <a:pPr marL="285750" indent="-285750">
              <a:buFont typeface="Arial"/>
              <a:buChar char="•"/>
            </a:pPr>
            <a:r>
              <a:rPr lang="en-US" dirty="0">
                <a:solidFill>
                  <a:schemeClr val="bg1"/>
                </a:solidFill>
                <a:latin typeface="Chalkboard SE" charset="0"/>
                <a:ea typeface="Chalkboard SE" charset="0"/>
                <a:cs typeface="Chalkboard SE" charset="0"/>
              </a:rPr>
              <a:t>Whether your child is provided services by paraprofessionals and, if so, their qualifications</a:t>
            </a:r>
          </a:p>
          <a:p>
            <a:endParaRPr lang="en-US" dirty="0">
              <a:solidFill>
                <a:schemeClr val="bg1"/>
              </a:solidFill>
              <a:latin typeface="Chalkboard SE" charset="0"/>
              <a:ea typeface="Chalkboard SE" charset="0"/>
              <a:cs typeface="Chalkboard SE" charset="0"/>
            </a:endParaRPr>
          </a:p>
          <a:p>
            <a:endParaRPr lang="en-US" dirty="0">
              <a:solidFill>
                <a:schemeClr val="bg1"/>
              </a:solidFill>
              <a:latin typeface="Chalkboard SE" charset="0"/>
              <a:ea typeface="Chalkboard SE" charset="0"/>
              <a:cs typeface="Chalkboard SE"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 y="193318"/>
            <a:ext cx="861152" cy="486468"/>
          </a:xfrm>
          <a:prstGeom prst="rect">
            <a:avLst/>
          </a:prstGeom>
        </p:spPr>
      </p:pic>
    </p:spTree>
    <p:extLst>
      <p:ext uri="{BB962C8B-B14F-4D97-AF65-F5344CB8AC3E}">
        <p14:creationId xmlns:p14="http://schemas.microsoft.com/office/powerpoint/2010/main" val="881955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685800" y="5976"/>
            <a:ext cx="8686800" cy="1289424"/>
          </a:xfrm>
        </p:spPr>
        <p:txBody>
          <a:bodyPr>
            <a:normAutofit fontScale="90000"/>
          </a:bodyPr>
          <a:lstStyle/>
          <a:p>
            <a:pPr eaLnBrk="1" hangingPunct="1"/>
            <a:br>
              <a:rPr lang="en-US" sz="4000" dirty="0"/>
            </a:br>
            <a:r>
              <a:rPr lang="en-US" sz="4000" dirty="0">
                <a:solidFill>
                  <a:srgbClr val="FF0000"/>
                </a:solidFill>
                <a:latin typeface="Cooper Black" charset="0"/>
                <a:ea typeface="Cooper Black" charset="0"/>
                <a:cs typeface="Cooper Black" charset="0"/>
              </a:rPr>
              <a:t>How can I support </a:t>
            </a:r>
            <a:br>
              <a:rPr lang="en-US" sz="4000" dirty="0">
                <a:solidFill>
                  <a:srgbClr val="FF0000"/>
                </a:solidFill>
                <a:latin typeface="Cooper Black" charset="0"/>
                <a:ea typeface="Cooper Black" charset="0"/>
                <a:cs typeface="Cooper Black" charset="0"/>
              </a:rPr>
            </a:br>
            <a:r>
              <a:rPr lang="en-US" sz="4000" dirty="0">
                <a:solidFill>
                  <a:srgbClr val="FF0000"/>
                </a:solidFill>
                <a:latin typeface="Cooper Black" charset="0"/>
                <a:ea typeface="Cooper Black" charset="0"/>
                <a:cs typeface="Cooper Black" charset="0"/>
              </a:rPr>
              <a:t>Title One initiatives?</a:t>
            </a:r>
            <a:br>
              <a:rPr lang="en-US" sz="3600" dirty="0">
                <a:solidFill>
                  <a:srgbClr val="FF0000"/>
                </a:solidFill>
                <a:latin typeface="Cooper Black" charset="0"/>
                <a:ea typeface="Cooper Black" charset="0"/>
                <a:cs typeface="Cooper Black" charset="0"/>
              </a:rPr>
            </a:br>
            <a:endParaRPr lang="en-US" sz="3600" dirty="0">
              <a:solidFill>
                <a:srgbClr val="FF0000"/>
              </a:solidFill>
              <a:latin typeface="Cooper Black" charset="0"/>
              <a:ea typeface="Cooper Black" charset="0"/>
              <a:cs typeface="Cooper Black" charset="0"/>
            </a:endParaRPr>
          </a:p>
        </p:txBody>
      </p:sp>
      <p:sp>
        <p:nvSpPr>
          <p:cNvPr id="7171" name="Rectangle 3"/>
          <p:cNvSpPr>
            <a:spLocks noGrp="1" noChangeArrowheads="1"/>
          </p:cNvSpPr>
          <p:nvPr>
            <p:ph type="body" idx="4294967295"/>
          </p:nvPr>
        </p:nvSpPr>
        <p:spPr>
          <a:xfrm>
            <a:off x="531797" y="1389250"/>
            <a:ext cx="8229600" cy="4525963"/>
          </a:xfrm>
        </p:spPr>
        <p:txBody>
          <a:bodyPr>
            <a:noAutofit/>
          </a:bodyPr>
          <a:lstStyle/>
          <a:p>
            <a:pPr marL="469900" indent="-469900" eaLnBrk="1" hangingPunct="1"/>
            <a:r>
              <a:rPr lang="en-US" sz="2300" dirty="0">
                <a:solidFill>
                  <a:schemeClr val="bg1"/>
                </a:solidFill>
                <a:latin typeface="Chalkboard SE" charset="0"/>
                <a:ea typeface="Chalkboard SE" charset="0"/>
                <a:cs typeface="Chalkboard SE" charset="0"/>
              </a:rPr>
              <a:t>Volunteer in your scholar’s school</a:t>
            </a:r>
          </a:p>
          <a:p>
            <a:pPr marL="469900" indent="-469900" eaLnBrk="1" hangingPunct="1"/>
            <a:r>
              <a:rPr lang="en-US" sz="2300" dirty="0">
                <a:solidFill>
                  <a:schemeClr val="bg1"/>
                </a:solidFill>
                <a:latin typeface="Chalkboard SE" charset="0"/>
                <a:ea typeface="Chalkboard SE" charset="0"/>
                <a:cs typeface="Chalkboard SE" charset="0"/>
              </a:rPr>
              <a:t>Participate in the SPO (School Parent Organization) or Parent Advisory Committee</a:t>
            </a:r>
          </a:p>
          <a:p>
            <a:pPr marL="469900" indent="-469900" eaLnBrk="1" hangingPunct="1"/>
            <a:r>
              <a:rPr lang="en-US" sz="2300" dirty="0">
                <a:solidFill>
                  <a:schemeClr val="bg1"/>
                </a:solidFill>
                <a:latin typeface="Chalkboard SE" charset="0"/>
                <a:ea typeface="Chalkboard SE" charset="0"/>
                <a:cs typeface="Chalkboard SE" charset="0"/>
              </a:rPr>
              <a:t>Ask to participate in the development of the Academic Achievement Plan (AAP)</a:t>
            </a:r>
          </a:p>
          <a:p>
            <a:pPr marL="469900" indent="-469900" eaLnBrk="1" hangingPunct="1"/>
            <a:r>
              <a:rPr lang="en-US" sz="2300" dirty="0">
                <a:solidFill>
                  <a:schemeClr val="bg1"/>
                </a:solidFill>
                <a:latin typeface="Chalkboard SE" charset="0"/>
                <a:ea typeface="Chalkboard SE" charset="0"/>
                <a:cs typeface="Chalkboard SE" charset="0"/>
              </a:rPr>
              <a:t>Attend Title I sponsored programs and activities</a:t>
            </a:r>
          </a:p>
          <a:p>
            <a:pPr marL="469900" indent="-469900" eaLnBrk="1" hangingPunct="1"/>
            <a:r>
              <a:rPr lang="en-US" sz="2300" dirty="0">
                <a:solidFill>
                  <a:schemeClr val="bg1"/>
                </a:solidFill>
                <a:latin typeface="Chalkboard SE" charset="0"/>
                <a:ea typeface="Chalkboard SE" charset="0"/>
                <a:cs typeface="Chalkboard SE" charset="0"/>
              </a:rPr>
              <a:t>Support your child’s learning by creating a space for them to do homework and exposing them to resources and enrichment opportunities in the community</a:t>
            </a:r>
          </a:p>
          <a:p>
            <a:pPr marL="469900" indent="-469900"/>
            <a:r>
              <a:rPr lang="en-US" sz="2300" dirty="0">
                <a:solidFill>
                  <a:schemeClr val="bg1"/>
                </a:solidFill>
                <a:latin typeface="Chalkboard SE" charset="0"/>
                <a:ea typeface="Chalkboard SE" charset="0"/>
                <a:cs typeface="Chalkboard SE" charset="0"/>
              </a:rPr>
              <a:t>Participate in family engagement activities and programs sponsored by the district like Parent University college tours and classes </a:t>
            </a:r>
          </a:p>
          <a:p>
            <a:pPr marL="0" indent="-469900" eaLnBrk="1" hangingPunct="1">
              <a:buFontTx/>
              <a:buNone/>
            </a:pPr>
            <a:r>
              <a:rPr lang="en-US" sz="2300" dirty="0">
                <a:solidFill>
                  <a:schemeClr val="bg1"/>
                </a:solidFill>
                <a:latin typeface="Chalkboard SE" charset="0"/>
                <a:ea typeface="Chalkboard SE" charset="0"/>
                <a:cs typeface="Chalkboard SE" charset="0"/>
              </a:rPr>
              <a:t>For more information contact the Office of Family and Community Engagement @ 216.838.3223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 y="236756"/>
            <a:ext cx="1060824" cy="599263"/>
          </a:xfrm>
          <a:prstGeom prst="rect">
            <a:avLst/>
          </a:prstGeom>
        </p:spPr>
      </p:pic>
    </p:spTree>
    <p:extLst>
      <p:ext uri="{BB962C8B-B14F-4D97-AF65-F5344CB8AC3E}">
        <p14:creationId xmlns:p14="http://schemas.microsoft.com/office/powerpoint/2010/main" val="1673586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solidFill>
                  <a:schemeClr val="bg1"/>
                </a:solidFill>
                <a:latin typeface="Chalkboard SE" charset="0"/>
                <a:ea typeface="Chalkboard SE" charset="0"/>
                <a:cs typeface="Chalkboard SE" charset="0"/>
              </a:rPr>
              <a:t>NORMS</a:t>
            </a:r>
          </a:p>
        </p:txBody>
      </p:sp>
      <p:sp>
        <p:nvSpPr>
          <p:cNvPr id="5" name="Text Box 2"/>
          <p:cNvSpPr txBox="1">
            <a:spLocks noChangeArrowheads="1"/>
          </p:cNvSpPr>
          <p:nvPr/>
        </p:nvSpPr>
        <p:spPr bwMode="auto">
          <a:xfrm>
            <a:off x="235766" y="1138518"/>
            <a:ext cx="2754921" cy="2193406"/>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lvl="0" indent="0" algn="ctr" defTabSz="457200" eaLnBrk="1" fontAlgn="auto" latinLnBrk="0" hangingPunct="1">
              <a:lnSpc>
                <a:spcPct val="115000"/>
              </a:lnSpc>
              <a:spcBef>
                <a:spcPts val="0"/>
              </a:spcBef>
              <a:spcAft>
                <a:spcPts val="1000"/>
              </a:spcAft>
              <a:buClrTx/>
              <a:buSzTx/>
              <a:buFontTx/>
              <a:buNone/>
              <a:tabLst/>
              <a:defRPr/>
            </a:pPr>
            <a:endParaRPr kumimoji="0" lang="en-US" sz="1100" b="0" i="0" u="none" strike="noStrike" kern="0" cap="none" spc="0" normalizeH="0" baseline="0" noProof="0" dirty="0">
              <a:ln>
                <a:noFill/>
              </a:ln>
              <a:solidFill>
                <a:srgbClr val="393A38"/>
              </a:solidFill>
              <a:effectLst/>
              <a:uLnTx/>
              <a:uFillTx/>
              <a:ea typeface="Calibri"/>
              <a:cs typeface="Times New Roman"/>
            </a:endParaRPr>
          </a:p>
          <a:p>
            <a:pPr marL="0" marR="0" lvl="0" indent="0" algn="ctr" defTabSz="457200" eaLnBrk="1" fontAlgn="auto" latinLnBrk="0" hangingPunct="1">
              <a:lnSpc>
                <a:spcPct val="115000"/>
              </a:lnSpc>
              <a:spcBef>
                <a:spcPts val="0"/>
              </a:spcBef>
              <a:spcAft>
                <a:spcPts val="1000"/>
              </a:spcAft>
              <a:buClrTx/>
              <a:buSzTx/>
              <a:buFontTx/>
              <a:buNone/>
              <a:tabLst/>
              <a:defRPr/>
            </a:pPr>
            <a:endParaRPr kumimoji="0" lang="en-US" sz="1100" b="0" i="0" u="none" strike="noStrike" kern="0" cap="none" spc="0" normalizeH="0" baseline="0" noProof="0" dirty="0">
              <a:ln>
                <a:noFill/>
              </a:ln>
              <a:solidFill>
                <a:srgbClr val="393A38"/>
              </a:solidFill>
              <a:effectLst/>
              <a:uLnTx/>
              <a:uFillTx/>
              <a:ea typeface="Calibri"/>
              <a:cs typeface="Times New Roman"/>
            </a:endParaRPr>
          </a:p>
          <a:p>
            <a:pPr marL="0" marR="0" lvl="0" indent="0" algn="ctr" defTabSz="457200" eaLnBrk="1" fontAlgn="auto" latinLnBrk="0" hangingPunct="1">
              <a:lnSpc>
                <a:spcPct val="115000"/>
              </a:lnSpc>
              <a:spcBef>
                <a:spcPts val="0"/>
              </a:spcBef>
              <a:spcAft>
                <a:spcPts val="1000"/>
              </a:spcAft>
              <a:buClrTx/>
              <a:buSzTx/>
              <a:buFontTx/>
              <a:buNone/>
              <a:tabLst/>
              <a:defRPr/>
            </a:pPr>
            <a:endParaRPr kumimoji="0" lang="en-US" sz="1100" b="0" i="0" u="none" strike="noStrike" kern="0" cap="none" spc="0" normalizeH="0" baseline="0" noProof="0" dirty="0">
              <a:ln>
                <a:noFill/>
              </a:ln>
              <a:solidFill>
                <a:srgbClr val="393A38"/>
              </a:solidFill>
              <a:effectLst/>
              <a:uLnTx/>
              <a:uFillTx/>
              <a:ea typeface="Calibri"/>
              <a:cs typeface="Times New Roman"/>
            </a:endParaRPr>
          </a:p>
          <a:p>
            <a:pPr marL="0" marR="0" lvl="0" indent="0" algn="ctr" defTabSz="457200" eaLnBrk="1" fontAlgn="auto" latinLnBrk="0" hangingPunct="1">
              <a:lnSpc>
                <a:spcPct val="115000"/>
              </a:lnSpc>
              <a:spcBef>
                <a:spcPts val="0"/>
              </a:spcBef>
              <a:spcAft>
                <a:spcPts val="1000"/>
              </a:spcAft>
              <a:buClrTx/>
              <a:buSzTx/>
              <a:buFontTx/>
              <a:buNone/>
              <a:tabLst/>
              <a:defRPr/>
            </a:pPr>
            <a:endParaRPr kumimoji="0" lang="en-US" sz="1100" b="0" i="0" u="none" strike="noStrike" kern="0" cap="none" spc="0" normalizeH="0" baseline="0" noProof="0" dirty="0">
              <a:ln>
                <a:noFill/>
              </a:ln>
              <a:solidFill>
                <a:srgbClr val="393A38"/>
              </a:solidFill>
              <a:effectLst/>
              <a:uLnTx/>
              <a:uFillTx/>
              <a:ea typeface="Calibri"/>
              <a:cs typeface="Times New Roman"/>
            </a:endParaRPr>
          </a:p>
          <a:p>
            <a:pPr marL="0" marR="0" lvl="0" indent="0" algn="ctr" defTabSz="457200" eaLnBrk="1" fontAlgn="auto" latinLnBrk="0" hangingPunct="1">
              <a:lnSpc>
                <a:spcPct val="115000"/>
              </a:lnSpc>
              <a:spcBef>
                <a:spcPts val="0"/>
              </a:spcBef>
              <a:spcAft>
                <a:spcPts val="1000"/>
              </a:spcAft>
              <a:buClrTx/>
              <a:buSzTx/>
              <a:buFontTx/>
              <a:buNone/>
              <a:tabLst/>
              <a:defRPr/>
            </a:pPr>
            <a:endParaRPr kumimoji="0" lang="en-US" sz="200" b="1" i="0" u="none" strike="noStrike" kern="0" cap="none" spc="0" normalizeH="0" baseline="0" noProof="0" dirty="0">
              <a:ln>
                <a:noFill/>
              </a:ln>
              <a:solidFill>
                <a:srgbClr val="393A38"/>
              </a:solidFill>
              <a:effectLst/>
              <a:uLnTx/>
              <a:uFillTx/>
              <a:ea typeface="Calibri"/>
              <a:cs typeface="Times New Roman"/>
            </a:endParaRPr>
          </a:p>
          <a:p>
            <a:pPr marL="0" marR="0" lvl="0" indent="0" algn="ctr" defTabSz="457200" eaLnBrk="1" fontAlgn="auto" latinLnBrk="0" hangingPunct="1">
              <a:lnSpc>
                <a:spcPct val="115000"/>
              </a:lnSpc>
              <a:spcBef>
                <a:spcPts val="0"/>
              </a:spcBef>
              <a:spcAft>
                <a:spcPts val="1000"/>
              </a:spcAft>
              <a:buClrTx/>
              <a:buSzTx/>
              <a:buFontTx/>
              <a:buNone/>
              <a:tabLst/>
              <a:defRPr/>
            </a:pPr>
            <a:r>
              <a:rPr kumimoji="0" lang="en-US" sz="2000" b="0" i="0" u="none" strike="noStrike" kern="0" cap="none" spc="0" normalizeH="0" baseline="0" noProof="0" dirty="0">
                <a:ln>
                  <a:noFill/>
                </a:ln>
                <a:solidFill>
                  <a:srgbClr val="393A38"/>
                </a:solidFill>
                <a:effectLst/>
                <a:uLnTx/>
                <a:uFillTx/>
                <a:latin typeface="+mj-lt"/>
                <a:ea typeface="Calibri"/>
                <a:cs typeface="Times New Roman"/>
              </a:rPr>
              <a:t>Start on time, End on Time</a:t>
            </a:r>
          </a:p>
        </p:txBody>
      </p:sp>
      <p:pic>
        <p:nvPicPr>
          <p:cNvPr id="6" name="Picture 2" descr="http://rojopelli.com.au/press/wp-content/uploads/2011/02/Always-On-Time-Guarante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405" y="1441936"/>
            <a:ext cx="1139639" cy="118872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2"/>
          <p:cNvSpPr txBox="1">
            <a:spLocks noChangeArrowheads="1"/>
          </p:cNvSpPr>
          <p:nvPr/>
        </p:nvSpPr>
        <p:spPr bwMode="auto">
          <a:xfrm>
            <a:off x="3148063" y="1130902"/>
            <a:ext cx="2754921" cy="220102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lvl="0" indent="0" algn="ctr" defTabSz="457200" eaLnBrk="1" fontAlgn="auto" latinLnBrk="0" hangingPunct="1">
              <a:lnSpc>
                <a:spcPct val="115000"/>
              </a:lnSpc>
              <a:spcBef>
                <a:spcPts val="0"/>
              </a:spcBef>
              <a:spcAft>
                <a:spcPts val="1000"/>
              </a:spcAft>
              <a:buClrTx/>
              <a:buSzTx/>
              <a:buFontTx/>
              <a:buNone/>
              <a:tabLst/>
              <a:defRPr/>
            </a:pPr>
            <a:endParaRPr kumimoji="0" lang="en-US" sz="1100" b="1" i="0" u="none" strike="noStrike" kern="0" cap="none" spc="0" normalizeH="0" baseline="0" noProof="0" dirty="0">
              <a:ln>
                <a:noFill/>
              </a:ln>
              <a:solidFill>
                <a:srgbClr val="393A38"/>
              </a:solidFill>
              <a:effectLst/>
              <a:uLnTx/>
              <a:uFillTx/>
              <a:ea typeface="Calibri"/>
              <a:cs typeface="Times New Roman"/>
            </a:endParaRPr>
          </a:p>
          <a:p>
            <a:pPr marL="0" marR="0" lvl="0" indent="0" algn="ctr" defTabSz="457200" eaLnBrk="1" fontAlgn="auto" latinLnBrk="0" hangingPunct="1">
              <a:lnSpc>
                <a:spcPct val="115000"/>
              </a:lnSpc>
              <a:spcBef>
                <a:spcPts val="0"/>
              </a:spcBef>
              <a:spcAft>
                <a:spcPts val="1000"/>
              </a:spcAft>
              <a:buClrTx/>
              <a:buSzTx/>
              <a:buFontTx/>
              <a:buNone/>
              <a:tabLst/>
              <a:defRPr/>
            </a:pPr>
            <a:endParaRPr kumimoji="0" lang="en-US" sz="1100" b="1" i="0" u="none" strike="noStrike" kern="0" cap="none" spc="0" normalizeH="0" baseline="0" noProof="0" dirty="0">
              <a:ln>
                <a:noFill/>
              </a:ln>
              <a:solidFill>
                <a:srgbClr val="393A38"/>
              </a:solidFill>
              <a:effectLst/>
              <a:uLnTx/>
              <a:uFillTx/>
              <a:ea typeface="Calibri"/>
              <a:cs typeface="Times New Roman"/>
            </a:endParaRPr>
          </a:p>
          <a:p>
            <a:pPr marL="0" marR="0" lvl="0" indent="0" algn="ctr" defTabSz="457200" eaLnBrk="1" fontAlgn="auto" latinLnBrk="0" hangingPunct="1">
              <a:lnSpc>
                <a:spcPct val="115000"/>
              </a:lnSpc>
              <a:spcBef>
                <a:spcPts val="0"/>
              </a:spcBef>
              <a:spcAft>
                <a:spcPts val="1000"/>
              </a:spcAft>
              <a:buClrTx/>
              <a:buSzTx/>
              <a:buFontTx/>
              <a:buNone/>
              <a:tabLst/>
              <a:defRPr/>
            </a:pPr>
            <a:endParaRPr kumimoji="0" lang="en-US" sz="1100" b="1" i="0" u="none" strike="noStrike" kern="0" cap="none" spc="0" normalizeH="0" baseline="0" noProof="0" dirty="0">
              <a:ln>
                <a:noFill/>
              </a:ln>
              <a:solidFill>
                <a:srgbClr val="393A38"/>
              </a:solidFill>
              <a:effectLst/>
              <a:uLnTx/>
              <a:uFillTx/>
              <a:ea typeface="Calibri"/>
              <a:cs typeface="Times New Roman"/>
            </a:endParaRPr>
          </a:p>
          <a:p>
            <a:pPr marL="0" marR="0" lvl="0" indent="0" algn="ctr" defTabSz="457200" eaLnBrk="1" fontAlgn="auto" latinLnBrk="0" hangingPunct="1">
              <a:lnSpc>
                <a:spcPct val="115000"/>
              </a:lnSpc>
              <a:spcBef>
                <a:spcPts val="0"/>
              </a:spcBef>
              <a:spcAft>
                <a:spcPts val="1000"/>
              </a:spcAft>
              <a:buClrTx/>
              <a:buSzTx/>
              <a:buFontTx/>
              <a:buNone/>
              <a:tabLst/>
              <a:defRPr/>
            </a:pPr>
            <a:endParaRPr kumimoji="0" lang="en-US" sz="1100" b="1" i="0" u="none" strike="noStrike" kern="0" cap="none" spc="0" normalizeH="0" baseline="0" noProof="0" dirty="0">
              <a:ln>
                <a:noFill/>
              </a:ln>
              <a:solidFill>
                <a:srgbClr val="393A38"/>
              </a:solidFill>
              <a:effectLst/>
              <a:uLnTx/>
              <a:uFillTx/>
              <a:ea typeface="Calibri"/>
              <a:cs typeface="Times New Roman"/>
            </a:endParaRPr>
          </a:p>
          <a:p>
            <a:pPr marL="0" marR="0" lvl="0" indent="0" algn="ctr" defTabSz="457200" eaLnBrk="1" fontAlgn="auto" latinLnBrk="0" hangingPunct="1">
              <a:lnSpc>
                <a:spcPct val="115000"/>
              </a:lnSpc>
              <a:spcBef>
                <a:spcPts val="0"/>
              </a:spcBef>
              <a:spcAft>
                <a:spcPts val="1000"/>
              </a:spcAft>
              <a:buClrTx/>
              <a:buSzTx/>
              <a:buFontTx/>
              <a:buNone/>
              <a:tabLst/>
              <a:defRPr/>
            </a:pPr>
            <a:endParaRPr kumimoji="0" lang="en-US" sz="200" b="1" i="0" u="none" strike="noStrike" kern="0" cap="none" spc="0" normalizeH="0" baseline="0" noProof="0" dirty="0">
              <a:ln>
                <a:noFill/>
              </a:ln>
              <a:solidFill>
                <a:srgbClr val="393A38"/>
              </a:solidFill>
              <a:effectLst/>
              <a:uLnTx/>
              <a:uFillTx/>
              <a:ea typeface="Calibri"/>
              <a:cs typeface="Times New Roman"/>
            </a:endParaRPr>
          </a:p>
          <a:p>
            <a:pPr marL="0" marR="0" lvl="0" indent="0" algn="ctr" defTabSz="457200" eaLnBrk="1" fontAlgn="auto" latinLnBrk="0" hangingPunct="1">
              <a:lnSpc>
                <a:spcPct val="115000"/>
              </a:lnSpc>
              <a:spcBef>
                <a:spcPts val="0"/>
              </a:spcBef>
              <a:spcAft>
                <a:spcPts val="1000"/>
              </a:spcAft>
              <a:buClrTx/>
              <a:buSzTx/>
              <a:buFontTx/>
              <a:buNone/>
              <a:tabLst/>
              <a:defRPr/>
            </a:pPr>
            <a:r>
              <a:rPr kumimoji="0" lang="en-US" sz="2000" b="0" i="0" u="none" strike="noStrike" kern="0" cap="none" spc="0" normalizeH="0" baseline="0" noProof="0" dirty="0">
                <a:ln>
                  <a:noFill/>
                </a:ln>
                <a:solidFill>
                  <a:srgbClr val="393A38"/>
                </a:solidFill>
                <a:effectLst/>
                <a:uLnTx/>
                <a:uFillTx/>
                <a:latin typeface="+mj-lt"/>
                <a:ea typeface="Calibri"/>
                <a:cs typeface="Times New Roman"/>
              </a:rPr>
              <a:t>Low tech, high engagement</a:t>
            </a:r>
          </a:p>
        </p:txBody>
      </p:sp>
      <p:pic>
        <p:nvPicPr>
          <p:cNvPr id="8" name="Picture 7" descr="http://t0.gstatic.com/images?q=tbn:ANd9GcRpMQaDBBeKVdNeFMjlHce5kU2HxUqQWfN08ggkwXOtkTLXSL_vIKll55hl-g"/>
          <p:cNvPicPr/>
          <p:nvPr/>
        </p:nvPicPr>
        <p:blipFill>
          <a:blip r:embed="rId4">
            <a:extLst>
              <a:ext uri="{28A0092B-C50C-407E-A947-70E740481C1C}">
                <a14:useLocalDpi xmlns:a14="http://schemas.microsoft.com/office/drawing/2010/main" val="0"/>
              </a:ext>
            </a:extLst>
          </a:blip>
          <a:srcRect/>
          <a:stretch>
            <a:fillRect/>
          </a:stretch>
        </p:blipFill>
        <p:spPr bwMode="auto">
          <a:xfrm>
            <a:off x="3854033" y="1441936"/>
            <a:ext cx="1231425" cy="1142497"/>
          </a:xfrm>
          <a:prstGeom prst="rect">
            <a:avLst/>
          </a:prstGeom>
          <a:noFill/>
          <a:ln>
            <a:noFill/>
          </a:ln>
        </p:spPr>
      </p:pic>
      <p:sp>
        <p:nvSpPr>
          <p:cNvPr id="9" name="Text Box 2"/>
          <p:cNvSpPr txBox="1">
            <a:spLocks noChangeArrowheads="1"/>
          </p:cNvSpPr>
          <p:nvPr/>
        </p:nvSpPr>
        <p:spPr bwMode="auto">
          <a:xfrm>
            <a:off x="6039235" y="1130902"/>
            <a:ext cx="2754921" cy="220102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lvl="0" indent="0" algn="ctr" defTabSz="457200" eaLnBrk="1" fontAlgn="auto" latinLnBrk="0" hangingPunct="1">
              <a:lnSpc>
                <a:spcPct val="115000"/>
              </a:lnSpc>
              <a:spcBef>
                <a:spcPts val="0"/>
              </a:spcBef>
              <a:spcAft>
                <a:spcPts val="1000"/>
              </a:spcAft>
              <a:buClrTx/>
              <a:buSzTx/>
              <a:buFontTx/>
              <a:buNone/>
              <a:tabLst/>
              <a:defRPr/>
            </a:pPr>
            <a:endParaRPr kumimoji="0" lang="en-US" sz="1100" b="0" i="0" u="none" strike="noStrike" kern="0" cap="none" spc="0" normalizeH="0" baseline="0" noProof="0" dirty="0">
              <a:ln>
                <a:noFill/>
              </a:ln>
              <a:solidFill>
                <a:srgbClr val="393A38"/>
              </a:solidFill>
              <a:effectLst/>
              <a:uLnTx/>
              <a:uFillTx/>
              <a:ea typeface="Calibri"/>
              <a:cs typeface="Times New Roman"/>
            </a:endParaRPr>
          </a:p>
          <a:p>
            <a:pPr marL="0" marR="0" lvl="0" indent="0" algn="ctr" defTabSz="457200" eaLnBrk="1" fontAlgn="auto" latinLnBrk="0" hangingPunct="1">
              <a:lnSpc>
                <a:spcPct val="115000"/>
              </a:lnSpc>
              <a:spcBef>
                <a:spcPts val="0"/>
              </a:spcBef>
              <a:spcAft>
                <a:spcPts val="1000"/>
              </a:spcAft>
              <a:buClrTx/>
              <a:buSzTx/>
              <a:buFontTx/>
              <a:buNone/>
              <a:tabLst/>
              <a:defRPr/>
            </a:pPr>
            <a:endParaRPr kumimoji="0" lang="en-US" sz="1100" b="0" i="0" u="none" strike="noStrike" kern="0" cap="none" spc="0" normalizeH="0" baseline="0" noProof="0" dirty="0">
              <a:ln>
                <a:noFill/>
              </a:ln>
              <a:solidFill>
                <a:srgbClr val="393A38"/>
              </a:solidFill>
              <a:effectLst/>
              <a:uLnTx/>
              <a:uFillTx/>
              <a:ea typeface="Calibri"/>
              <a:cs typeface="Times New Roman"/>
            </a:endParaRPr>
          </a:p>
          <a:p>
            <a:pPr marL="0" marR="0" lvl="0" indent="0" algn="ctr" defTabSz="457200" eaLnBrk="1" fontAlgn="auto" latinLnBrk="0" hangingPunct="1">
              <a:lnSpc>
                <a:spcPct val="115000"/>
              </a:lnSpc>
              <a:spcBef>
                <a:spcPts val="0"/>
              </a:spcBef>
              <a:spcAft>
                <a:spcPts val="1000"/>
              </a:spcAft>
              <a:buClrTx/>
              <a:buSzTx/>
              <a:buFontTx/>
              <a:buNone/>
              <a:tabLst/>
              <a:defRPr/>
            </a:pPr>
            <a:endParaRPr kumimoji="0" lang="en-US" sz="1100" b="0" i="0" u="none" strike="noStrike" kern="0" cap="none" spc="0" normalizeH="0" baseline="0" noProof="0" dirty="0">
              <a:ln>
                <a:noFill/>
              </a:ln>
              <a:solidFill>
                <a:srgbClr val="393A38"/>
              </a:solidFill>
              <a:effectLst/>
              <a:uLnTx/>
              <a:uFillTx/>
              <a:ea typeface="Calibri"/>
              <a:cs typeface="Times New Roman"/>
            </a:endParaRPr>
          </a:p>
          <a:p>
            <a:pPr marL="0" marR="0" lvl="0" indent="0" algn="ctr" defTabSz="457200" eaLnBrk="1" fontAlgn="auto" latinLnBrk="0" hangingPunct="1">
              <a:lnSpc>
                <a:spcPct val="115000"/>
              </a:lnSpc>
              <a:spcBef>
                <a:spcPts val="0"/>
              </a:spcBef>
              <a:spcAft>
                <a:spcPts val="1000"/>
              </a:spcAft>
              <a:buClrTx/>
              <a:buSzTx/>
              <a:buFontTx/>
              <a:buNone/>
              <a:tabLst/>
              <a:defRPr/>
            </a:pPr>
            <a:endParaRPr kumimoji="0" lang="en-US" sz="1100" b="0" i="0" u="none" strike="noStrike" kern="0" cap="none" spc="0" normalizeH="0" baseline="0" noProof="0" dirty="0">
              <a:ln>
                <a:noFill/>
              </a:ln>
              <a:solidFill>
                <a:srgbClr val="393A38"/>
              </a:solidFill>
              <a:effectLst/>
              <a:uLnTx/>
              <a:uFillTx/>
              <a:ea typeface="Calibri"/>
              <a:cs typeface="Times New Roman"/>
            </a:endParaRPr>
          </a:p>
          <a:p>
            <a:pPr marL="0" marR="0" lvl="0" indent="0" algn="ctr" defTabSz="457200" eaLnBrk="1" fontAlgn="auto" latinLnBrk="0" hangingPunct="1">
              <a:lnSpc>
                <a:spcPct val="115000"/>
              </a:lnSpc>
              <a:spcBef>
                <a:spcPts val="0"/>
              </a:spcBef>
              <a:spcAft>
                <a:spcPts val="1000"/>
              </a:spcAft>
              <a:buClrTx/>
              <a:buSzTx/>
              <a:buFontTx/>
              <a:buNone/>
              <a:tabLst/>
              <a:defRPr/>
            </a:pPr>
            <a:r>
              <a:rPr kumimoji="0" lang="en-US" sz="200" b="0" i="0" u="none" strike="noStrike" kern="0" cap="none" spc="0" normalizeH="0" baseline="0" noProof="0" dirty="0">
                <a:ln>
                  <a:noFill/>
                </a:ln>
                <a:solidFill>
                  <a:srgbClr val="393A38"/>
                </a:solidFill>
                <a:effectLst/>
                <a:uLnTx/>
                <a:uFillTx/>
                <a:ea typeface="Calibri"/>
                <a:cs typeface="Times New Roman"/>
              </a:rPr>
              <a:t>D</a:t>
            </a:r>
          </a:p>
          <a:p>
            <a:pPr marL="0" marR="0" lvl="0" indent="0" algn="ctr" defTabSz="457200" eaLnBrk="1" fontAlgn="auto" latinLnBrk="0" hangingPunct="1">
              <a:lnSpc>
                <a:spcPct val="115000"/>
              </a:lnSpc>
              <a:spcBef>
                <a:spcPts val="0"/>
              </a:spcBef>
              <a:spcAft>
                <a:spcPts val="1000"/>
              </a:spcAft>
              <a:buClrTx/>
              <a:buSzTx/>
              <a:buFontTx/>
              <a:buNone/>
              <a:tabLst/>
              <a:defRPr/>
            </a:pPr>
            <a:r>
              <a:rPr kumimoji="0" lang="en-US" sz="2000" b="0" i="0" u="none" strike="noStrike" kern="0" cap="none" spc="0" normalizeH="0" baseline="0" noProof="0" dirty="0">
                <a:ln>
                  <a:noFill/>
                </a:ln>
                <a:solidFill>
                  <a:srgbClr val="393A38"/>
                </a:solidFill>
                <a:effectLst/>
                <a:uLnTx/>
                <a:uFillTx/>
                <a:latin typeface="+mj-lt"/>
                <a:ea typeface="Calibri"/>
                <a:cs typeface="Times New Roman"/>
              </a:rPr>
              <a:t>Embrace AND Provide Feedback</a:t>
            </a:r>
          </a:p>
        </p:txBody>
      </p:sp>
      <p:pic>
        <p:nvPicPr>
          <p:cNvPr id="10" name="Picture 9" descr="http://shsuonline.files.wordpress.com/2012/03/feedbac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21009" y="1304776"/>
            <a:ext cx="1622136" cy="146304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2"/>
          <p:cNvSpPr txBox="1">
            <a:spLocks noChangeArrowheads="1"/>
          </p:cNvSpPr>
          <p:nvPr/>
        </p:nvSpPr>
        <p:spPr bwMode="auto">
          <a:xfrm>
            <a:off x="3229773" y="3447806"/>
            <a:ext cx="2754921" cy="2148179"/>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lvl="0" indent="0" algn="ctr" defTabSz="457200" eaLnBrk="1" fontAlgn="auto" latinLnBrk="0" hangingPunct="1">
              <a:lnSpc>
                <a:spcPct val="115000"/>
              </a:lnSpc>
              <a:spcBef>
                <a:spcPts val="0"/>
              </a:spcBef>
              <a:spcAft>
                <a:spcPts val="1000"/>
              </a:spcAft>
              <a:buClrTx/>
              <a:buSzTx/>
              <a:buFontTx/>
              <a:buNone/>
              <a:tabLst/>
              <a:defRPr/>
            </a:pPr>
            <a:endParaRPr kumimoji="0" lang="en-US" sz="1100" b="0" i="0" u="none" strike="noStrike" kern="0" cap="none" spc="0" normalizeH="0" baseline="0" noProof="0" dirty="0">
              <a:ln>
                <a:noFill/>
              </a:ln>
              <a:solidFill>
                <a:srgbClr val="393A38"/>
              </a:solidFill>
              <a:effectLst/>
              <a:uLnTx/>
              <a:uFillTx/>
              <a:ea typeface="Calibri"/>
              <a:cs typeface="Times New Roman"/>
            </a:endParaRPr>
          </a:p>
          <a:p>
            <a:pPr marL="0" marR="0" lvl="0" indent="0" algn="ctr" defTabSz="457200" eaLnBrk="1" fontAlgn="auto" latinLnBrk="0" hangingPunct="1">
              <a:lnSpc>
                <a:spcPct val="115000"/>
              </a:lnSpc>
              <a:spcBef>
                <a:spcPts val="0"/>
              </a:spcBef>
              <a:spcAft>
                <a:spcPts val="1000"/>
              </a:spcAft>
              <a:buClrTx/>
              <a:buSzTx/>
              <a:buFontTx/>
              <a:buNone/>
              <a:tabLst/>
              <a:defRPr/>
            </a:pPr>
            <a:endParaRPr kumimoji="0" lang="en-US" sz="1100" b="0" i="0" u="none" strike="noStrike" kern="0" cap="none" spc="0" normalizeH="0" baseline="0" noProof="0" dirty="0">
              <a:ln>
                <a:noFill/>
              </a:ln>
              <a:solidFill>
                <a:srgbClr val="393A38"/>
              </a:solidFill>
              <a:effectLst/>
              <a:uLnTx/>
              <a:uFillTx/>
              <a:ea typeface="Calibri"/>
              <a:cs typeface="Times New Roman"/>
            </a:endParaRPr>
          </a:p>
          <a:p>
            <a:pPr marL="0" marR="0" lvl="0" indent="0" algn="ctr" defTabSz="457200" eaLnBrk="1" fontAlgn="auto" latinLnBrk="0" hangingPunct="1">
              <a:lnSpc>
                <a:spcPct val="115000"/>
              </a:lnSpc>
              <a:spcBef>
                <a:spcPts val="0"/>
              </a:spcBef>
              <a:spcAft>
                <a:spcPts val="1000"/>
              </a:spcAft>
              <a:buClrTx/>
              <a:buSzTx/>
              <a:buFontTx/>
              <a:buNone/>
              <a:tabLst/>
              <a:defRPr/>
            </a:pPr>
            <a:endParaRPr kumimoji="0" lang="en-US" sz="1100" b="0" i="0" u="none" strike="noStrike" kern="0" cap="none" spc="0" normalizeH="0" baseline="0" noProof="0" dirty="0">
              <a:ln>
                <a:noFill/>
              </a:ln>
              <a:solidFill>
                <a:srgbClr val="393A38"/>
              </a:solidFill>
              <a:effectLst/>
              <a:uLnTx/>
              <a:uFillTx/>
              <a:ea typeface="Calibri"/>
              <a:cs typeface="Times New Roman"/>
            </a:endParaRPr>
          </a:p>
          <a:p>
            <a:pPr marL="0" marR="0" lvl="0" indent="0" algn="ctr" defTabSz="457200" eaLnBrk="1" fontAlgn="auto" latinLnBrk="0" hangingPunct="1">
              <a:lnSpc>
                <a:spcPct val="115000"/>
              </a:lnSpc>
              <a:spcBef>
                <a:spcPts val="0"/>
              </a:spcBef>
              <a:spcAft>
                <a:spcPts val="1000"/>
              </a:spcAft>
              <a:buClrTx/>
              <a:buSzTx/>
              <a:buFontTx/>
              <a:buNone/>
              <a:tabLst/>
              <a:defRPr/>
            </a:pPr>
            <a:endParaRPr kumimoji="0" lang="en-US" sz="1100" b="0" i="0" u="none" strike="noStrike" kern="0" cap="none" spc="0" normalizeH="0" baseline="0" noProof="0" dirty="0">
              <a:ln>
                <a:noFill/>
              </a:ln>
              <a:solidFill>
                <a:srgbClr val="393A38"/>
              </a:solidFill>
              <a:effectLst/>
              <a:uLnTx/>
              <a:uFillTx/>
              <a:ea typeface="Calibri"/>
              <a:cs typeface="Times New Roman"/>
            </a:endParaRPr>
          </a:p>
          <a:p>
            <a:pPr marL="0" marR="0" lvl="0" indent="0" algn="ctr" defTabSz="457200" eaLnBrk="1" fontAlgn="auto" latinLnBrk="0" hangingPunct="1">
              <a:lnSpc>
                <a:spcPct val="115000"/>
              </a:lnSpc>
              <a:spcBef>
                <a:spcPts val="0"/>
              </a:spcBef>
              <a:spcAft>
                <a:spcPts val="1000"/>
              </a:spcAft>
              <a:buClrTx/>
              <a:buSzTx/>
              <a:buFontTx/>
              <a:buNone/>
              <a:tabLst/>
              <a:defRPr/>
            </a:pPr>
            <a:endParaRPr kumimoji="0" lang="en-US" sz="1100" b="0" i="0" u="none" strike="noStrike" kern="0" cap="none" spc="0" normalizeH="0" baseline="0" noProof="0" dirty="0">
              <a:ln>
                <a:noFill/>
              </a:ln>
              <a:solidFill>
                <a:srgbClr val="393A38"/>
              </a:solidFill>
              <a:effectLst/>
              <a:uLnTx/>
              <a:uFillTx/>
              <a:ea typeface="Calibri"/>
              <a:cs typeface="Times New Roman"/>
            </a:endParaRPr>
          </a:p>
          <a:p>
            <a:pPr marL="0" marR="0" lvl="0" indent="0" algn="ctr" defTabSz="457200" eaLnBrk="1" fontAlgn="auto" latinLnBrk="0" hangingPunct="1">
              <a:lnSpc>
                <a:spcPct val="115000"/>
              </a:lnSpc>
              <a:spcBef>
                <a:spcPts val="0"/>
              </a:spcBef>
              <a:spcAft>
                <a:spcPts val="1000"/>
              </a:spcAft>
              <a:buClrTx/>
              <a:buSzTx/>
              <a:buFontTx/>
              <a:buNone/>
              <a:tabLst/>
              <a:defRPr/>
            </a:pPr>
            <a:r>
              <a:rPr kumimoji="0" lang="en-US" sz="2000" b="0" i="0" u="none" strike="noStrike" kern="0" cap="none" spc="0" normalizeH="0" baseline="0" noProof="0" dirty="0">
                <a:ln>
                  <a:noFill/>
                </a:ln>
                <a:solidFill>
                  <a:srgbClr val="393A38"/>
                </a:solidFill>
                <a:effectLst/>
                <a:uLnTx/>
                <a:uFillTx/>
                <a:latin typeface="+mj-lt"/>
                <a:ea typeface="Calibri"/>
                <a:cs typeface="Times New Roman"/>
              </a:rPr>
              <a:t>Professional Pride</a:t>
            </a:r>
          </a:p>
        </p:txBody>
      </p:sp>
      <p:pic>
        <p:nvPicPr>
          <p:cNvPr id="17" name="Picture 16"/>
          <p:cNvPicPr>
            <a:picLocks noChangeAspect="1"/>
          </p:cNvPicPr>
          <p:nvPr/>
        </p:nvPicPr>
        <p:blipFill>
          <a:blip r:embed="rId6"/>
          <a:stretch>
            <a:fillRect/>
          </a:stretch>
        </p:blipFill>
        <p:spPr>
          <a:xfrm>
            <a:off x="3480071" y="3798756"/>
            <a:ext cx="2425060" cy="684397"/>
          </a:xfrm>
          <a:prstGeom prst="rect">
            <a:avLst/>
          </a:prstGeom>
        </p:spPr>
      </p:pic>
    </p:spTree>
    <p:extLst>
      <p:ext uri="{BB962C8B-B14F-4D97-AF65-F5344CB8AC3E}">
        <p14:creationId xmlns:p14="http://schemas.microsoft.com/office/powerpoint/2010/main" val="91137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8722" y="109151"/>
            <a:ext cx="8229600" cy="1143000"/>
          </a:xfrm>
        </p:spPr>
        <p:txBody>
          <a:bodyPr>
            <a:normAutofit/>
          </a:bodyPr>
          <a:lstStyle/>
          <a:p>
            <a:r>
              <a:rPr lang="en-US" sz="6700" b="1" u="sng" dirty="0">
                <a:solidFill>
                  <a:srgbClr val="FFFF00"/>
                </a:solidFill>
                <a:latin typeface="Berlin Sans FB Demi" panose="020E0802020502020306" pitchFamily="34" charset="0"/>
                <a:cs typeface="Aharoni" panose="02010803020104030203" pitchFamily="2" charset="-79"/>
              </a:rPr>
              <a:t>Mission</a:t>
            </a:r>
            <a:endParaRPr lang="en-US" dirty="0">
              <a:solidFill>
                <a:srgbClr val="FFFF00"/>
              </a:solidFill>
              <a:latin typeface="Berlin Sans FB Demi" panose="020E0802020502020306" pitchFamily="34" charset="0"/>
              <a:cs typeface="Aharoni" panose="02010803020104030203" pitchFamily="2" charset="-79"/>
            </a:endParaRPr>
          </a:p>
        </p:txBody>
      </p:sp>
      <p:sp>
        <p:nvSpPr>
          <p:cNvPr id="6" name="Content Placeholder 3"/>
          <p:cNvSpPr>
            <a:spLocks noGrp="1"/>
          </p:cNvSpPr>
          <p:nvPr>
            <p:ph sz="half" idx="2"/>
          </p:nvPr>
        </p:nvSpPr>
        <p:spPr>
          <a:xfrm>
            <a:off x="152400" y="1828800"/>
            <a:ext cx="8839200" cy="4267200"/>
          </a:xfrm>
          <a:ln w="57150">
            <a:solidFill>
              <a:srgbClr val="FF0000"/>
            </a:solidFill>
          </a:ln>
        </p:spPr>
        <p:txBody>
          <a:bodyPr>
            <a:normAutofit fontScale="85000" lnSpcReduction="20000"/>
          </a:bodyPr>
          <a:lstStyle/>
          <a:p>
            <a:pPr marL="0" indent="0" algn="ctr">
              <a:buNone/>
            </a:pPr>
            <a:endParaRPr lang="en-US" b="1" i="1" u="sng" dirty="0">
              <a:solidFill>
                <a:schemeClr val="bg1"/>
              </a:solidFill>
              <a:latin typeface="Aharoni" panose="02010803020104030203" pitchFamily="2" charset="-79"/>
              <a:cs typeface="Aharoni" panose="02010803020104030203" pitchFamily="2" charset="-79"/>
            </a:endParaRPr>
          </a:p>
          <a:p>
            <a:pPr marL="0" indent="0" algn="ctr">
              <a:buNone/>
            </a:pPr>
            <a:r>
              <a:rPr lang="en-US" sz="9400" b="1" i="1" u="sng" dirty="0">
                <a:solidFill>
                  <a:schemeClr val="bg1"/>
                </a:solidFill>
                <a:latin typeface="Aharoni" panose="02010803020104030203" pitchFamily="2" charset="-79"/>
                <a:cs typeface="Aharoni" panose="02010803020104030203" pitchFamily="2" charset="-79"/>
              </a:rPr>
              <a:t>Relationships </a:t>
            </a:r>
          </a:p>
          <a:p>
            <a:pPr marL="0" indent="0" algn="ctr">
              <a:buNone/>
            </a:pPr>
            <a:r>
              <a:rPr lang="en-US" sz="9400" b="1" i="1" u="sng" dirty="0">
                <a:solidFill>
                  <a:schemeClr val="bg1"/>
                </a:solidFill>
                <a:latin typeface="Aharoni" panose="02010803020104030203" pitchFamily="2" charset="-79"/>
                <a:cs typeface="Aharoni" panose="02010803020104030203" pitchFamily="2" charset="-79"/>
              </a:rPr>
              <a:t>Rigor </a:t>
            </a:r>
          </a:p>
          <a:p>
            <a:pPr marL="0" indent="0" algn="ctr">
              <a:buNone/>
            </a:pPr>
            <a:r>
              <a:rPr lang="en-US" sz="9400" b="1" i="1" u="sng" dirty="0">
                <a:solidFill>
                  <a:schemeClr val="bg1"/>
                </a:solidFill>
                <a:latin typeface="Aharoni" panose="02010803020104030203" pitchFamily="2" charset="-79"/>
                <a:cs typeface="Aharoni" panose="02010803020104030203" pitchFamily="2" charset="-79"/>
              </a:rPr>
              <a:t>Results</a:t>
            </a:r>
            <a:endParaRPr lang="en-US" sz="9400" dirty="0">
              <a:solidFill>
                <a:schemeClr val="bg1"/>
              </a:solidFill>
              <a:latin typeface="Aharoni" panose="02010803020104030203" pitchFamily="2" charset="-79"/>
              <a:cs typeface="Aharoni" panose="02010803020104030203" pitchFamily="2" charset="-79"/>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 y="349952"/>
            <a:ext cx="1581150" cy="893197"/>
          </a:xfrm>
          <a:prstGeom prst="rect">
            <a:avLst/>
          </a:prstGeom>
        </p:spPr>
      </p:pic>
      <p:sp>
        <p:nvSpPr>
          <p:cNvPr id="3" name="TextBox 2"/>
          <p:cNvSpPr txBox="1"/>
          <p:nvPr/>
        </p:nvSpPr>
        <p:spPr>
          <a:xfrm>
            <a:off x="3422822" y="415187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2576394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blinds(horizontal)">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grpId="1" nodeType="clickEffect">
                                  <p:stCondLst>
                                    <p:cond delay="0"/>
                                  </p:stCondLst>
                                  <p:childTnLst>
                                    <p:animScale>
                                      <p:cBhvr>
                                        <p:cTn id="26" dur="2000" fill="hold"/>
                                        <p:tgtEl>
                                          <p:spTgt spid="6">
                                            <p:bg/>
                                          </p:spTgt>
                                        </p:tgtEl>
                                      </p:cBhvr>
                                      <p:by x="150000" y="150000"/>
                                    </p:animScale>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grpId="1" nodeType="clickEffect">
                                  <p:stCondLst>
                                    <p:cond delay="0"/>
                                  </p:stCondLst>
                                  <p:childTnLst>
                                    <p:animScale>
                                      <p:cBhvr>
                                        <p:cTn id="30" dur="2000" fill="hold"/>
                                        <p:tgtEl>
                                          <p:spTgt spid="6">
                                            <p:txEl>
                                              <p:pRg st="1" end="1"/>
                                            </p:txEl>
                                          </p:spTgt>
                                        </p:tgtEl>
                                      </p:cBhvr>
                                      <p:by x="150000" y="150000"/>
                                    </p:animScale>
                                  </p:childTnLst>
                                </p:cTn>
                              </p:par>
                            </p:childTnLst>
                          </p:cTn>
                        </p:par>
                      </p:childTnLst>
                    </p:cTn>
                  </p:par>
                  <p:par>
                    <p:cTn id="31" fill="hold">
                      <p:stCondLst>
                        <p:cond delay="indefinite"/>
                      </p:stCondLst>
                      <p:childTnLst>
                        <p:par>
                          <p:cTn id="32" fill="hold">
                            <p:stCondLst>
                              <p:cond delay="0"/>
                            </p:stCondLst>
                            <p:childTnLst>
                              <p:par>
                                <p:cTn id="33" presetID="6" presetClass="emph" presetSubtype="0" fill="hold" grpId="1" nodeType="clickEffect">
                                  <p:stCondLst>
                                    <p:cond delay="0"/>
                                  </p:stCondLst>
                                  <p:childTnLst>
                                    <p:animScale>
                                      <p:cBhvr>
                                        <p:cTn id="34" dur="2000" fill="hold"/>
                                        <p:tgtEl>
                                          <p:spTgt spid="6">
                                            <p:txEl>
                                              <p:pRg st="2" end="2"/>
                                            </p:txEl>
                                          </p:spTgt>
                                        </p:tgtEl>
                                      </p:cBhvr>
                                      <p:by x="150000" y="150000"/>
                                    </p:animScale>
                                  </p:childTnLst>
                                </p:cTn>
                              </p:par>
                            </p:childTnLst>
                          </p:cTn>
                        </p:par>
                      </p:childTnLst>
                    </p:cTn>
                  </p:par>
                  <p:par>
                    <p:cTn id="35" fill="hold">
                      <p:stCondLst>
                        <p:cond delay="indefinite"/>
                      </p:stCondLst>
                      <p:childTnLst>
                        <p:par>
                          <p:cTn id="36" fill="hold">
                            <p:stCondLst>
                              <p:cond delay="0"/>
                            </p:stCondLst>
                            <p:childTnLst>
                              <p:par>
                                <p:cTn id="37" presetID="6" presetClass="emph" presetSubtype="0" fill="hold" grpId="1" nodeType="clickEffect">
                                  <p:stCondLst>
                                    <p:cond delay="0"/>
                                  </p:stCondLst>
                                  <p:childTnLst>
                                    <p:animScale>
                                      <p:cBhvr>
                                        <p:cTn id="38" dur="2000" fill="hold"/>
                                        <p:tgtEl>
                                          <p:spTgt spid="6">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6" grpI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8229600" cy="1143000"/>
          </a:xfrm>
        </p:spPr>
        <p:txBody>
          <a:bodyPr>
            <a:normAutofit/>
          </a:bodyPr>
          <a:lstStyle/>
          <a:p>
            <a:r>
              <a:rPr lang="en-US" sz="6700" b="1" u="sng" dirty="0">
                <a:solidFill>
                  <a:srgbClr val="FFFF00"/>
                </a:solidFill>
                <a:latin typeface="Berlin Sans FB Demi" panose="020E0802020502020306" pitchFamily="34" charset="0"/>
                <a:cs typeface="Aharoni" panose="02010803020104030203" pitchFamily="2" charset="-79"/>
              </a:rPr>
              <a:t>Vision</a:t>
            </a:r>
            <a:endParaRPr lang="en-US" dirty="0">
              <a:solidFill>
                <a:srgbClr val="FFFF00"/>
              </a:solidFill>
              <a:latin typeface="Berlin Sans FB Demi" panose="020E0802020502020306" pitchFamily="34" charset="0"/>
              <a:cs typeface="Aharoni" panose="02010803020104030203" pitchFamily="2" charset="-79"/>
            </a:endParaRPr>
          </a:p>
        </p:txBody>
      </p:sp>
      <p:sp>
        <p:nvSpPr>
          <p:cNvPr id="6" name="Content Placeholder 3"/>
          <p:cNvSpPr>
            <a:spLocks noGrp="1"/>
          </p:cNvSpPr>
          <p:nvPr>
            <p:ph sz="half" idx="2"/>
          </p:nvPr>
        </p:nvSpPr>
        <p:spPr>
          <a:xfrm>
            <a:off x="152400" y="1709651"/>
            <a:ext cx="8763000" cy="4386349"/>
          </a:xfrm>
          <a:ln w="57150">
            <a:solidFill>
              <a:srgbClr val="FF0000"/>
            </a:solidFill>
          </a:ln>
        </p:spPr>
        <p:txBody>
          <a:bodyPr>
            <a:normAutofit fontScale="92500"/>
          </a:bodyPr>
          <a:lstStyle/>
          <a:p>
            <a:pPr marL="0" indent="0" algn="ctr">
              <a:buNone/>
            </a:pPr>
            <a:endParaRPr lang="en-US" sz="4200" b="1" i="1" u="sng" dirty="0">
              <a:solidFill>
                <a:schemeClr val="bg1"/>
              </a:solidFill>
              <a:latin typeface="Aharoni" panose="02010803020104030203" pitchFamily="2" charset="-79"/>
              <a:cs typeface="Aharoni" panose="02010803020104030203" pitchFamily="2" charset="-79"/>
            </a:endParaRPr>
          </a:p>
          <a:p>
            <a:pPr marL="0" indent="0" algn="ctr">
              <a:buNone/>
            </a:pPr>
            <a:r>
              <a:rPr lang="en-US" sz="4000" b="1" i="1" u="sng" dirty="0">
                <a:solidFill>
                  <a:schemeClr val="bg1"/>
                </a:solidFill>
                <a:latin typeface="Aharoni" panose="02010803020104030203" pitchFamily="2" charset="-79"/>
                <a:cs typeface="Aharoni" panose="02010803020104030203" pitchFamily="2" charset="-79"/>
              </a:rPr>
              <a:t>Garrett Morgan’s Mission is</a:t>
            </a:r>
            <a:r>
              <a:rPr lang="mr-IN" sz="4000" b="1" i="1" u="sng" dirty="0">
                <a:solidFill>
                  <a:schemeClr val="bg1"/>
                </a:solidFill>
                <a:latin typeface="Aharoni" panose="02010803020104030203" pitchFamily="2" charset="-79"/>
                <a:cs typeface="Aharoni" panose="02010803020104030203" pitchFamily="2" charset="-79"/>
              </a:rPr>
              <a:t>…………</a:t>
            </a:r>
            <a:endParaRPr lang="en-US" sz="4000" b="1" i="1" u="sng" dirty="0">
              <a:solidFill>
                <a:schemeClr val="bg1"/>
              </a:solidFill>
              <a:latin typeface="Aharoni" panose="02010803020104030203" pitchFamily="2" charset="-79"/>
              <a:cs typeface="Aharoni" panose="02010803020104030203" pitchFamily="2" charset="-79"/>
            </a:endParaRPr>
          </a:p>
          <a:p>
            <a:pPr marL="0" indent="0" algn="ctr">
              <a:buNone/>
            </a:pPr>
            <a:r>
              <a:rPr lang="en-US" sz="4000" dirty="0">
                <a:solidFill>
                  <a:schemeClr val="bg1"/>
                </a:solidFill>
                <a:latin typeface="Aharoni" panose="02010803020104030203" pitchFamily="2" charset="-79"/>
                <a:cs typeface="Aharoni" panose="02010803020104030203" pitchFamily="2" charset="-79"/>
              </a:rPr>
              <a:t>Garrett Morgan High School students will be academically prepared and socially motivated to enter the ever-changing world as responsible and productive global citizens.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5" y="349952"/>
            <a:ext cx="1581150" cy="893197"/>
          </a:xfrm>
          <a:prstGeom prst="rect">
            <a:avLst/>
          </a:prstGeom>
        </p:spPr>
      </p:pic>
    </p:spTree>
    <p:extLst>
      <p:ext uri="{BB962C8B-B14F-4D97-AF65-F5344CB8AC3E}">
        <p14:creationId xmlns:p14="http://schemas.microsoft.com/office/powerpoint/2010/main" val="4988947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grpId="1" nodeType="clickEffect">
                                  <p:stCondLst>
                                    <p:cond delay="0"/>
                                  </p:stCondLst>
                                  <p:childTnLst>
                                    <p:animScale>
                                      <p:cBhvr>
                                        <p:cTn id="24" dur="2000" fill="hold"/>
                                        <p:tgtEl>
                                          <p:spTgt spid="6">
                                            <p:bg/>
                                          </p:spTgt>
                                        </p:tgtEl>
                                      </p:cBhvr>
                                      <p:by x="150000" y="150000"/>
                                    </p:animScale>
                                  </p:childTnLst>
                                </p:cTn>
                              </p:par>
                            </p:childTnLst>
                          </p:cTn>
                        </p:par>
                      </p:childTnLst>
                    </p:cTn>
                  </p:par>
                  <p:par>
                    <p:cTn id="25" fill="hold">
                      <p:stCondLst>
                        <p:cond delay="indefinite"/>
                      </p:stCondLst>
                      <p:childTnLst>
                        <p:par>
                          <p:cTn id="26" fill="hold">
                            <p:stCondLst>
                              <p:cond delay="0"/>
                            </p:stCondLst>
                            <p:childTnLst>
                              <p:par>
                                <p:cTn id="27" presetID="6" presetClass="emph" presetSubtype="0" fill="hold" grpId="1" nodeType="clickEffect">
                                  <p:stCondLst>
                                    <p:cond delay="0"/>
                                  </p:stCondLst>
                                  <p:childTnLst>
                                    <p:animScale>
                                      <p:cBhvr>
                                        <p:cTn id="28" dur="2000" fill="hold"/>
                                        <p:tgtEl>
                                          <p:spTgt spid="6">
                                            <p:txEl>
                                              <p:pRg st="1" end="1"/>
                                            </p:txEl>
                                          </p:spTgt>
                                        </p:tgtEl>
                                      </p:cBhvr>
                                      <p:by x="150000" y="150000"/>
                                    </p:animScale>
                                  </p:childTnLst>
                                </p:cTn>
                              </p:par>
                            </p:childTnLst>
                          </p:cTn>
                        </p:par>
                      </p:childTnLst>
                    </p:cTn>
                  </p:par>
                  <p:par>
                    <p:cTn id="29" fill="hold">
                      <p:stCondLst>
                        <p:cond delay="indefinite"/>
                      </p:stCondLst>
                      <p:childTnLst>
                        <p:par>
                          <p:cTn id="30" fill="hold">
                            <p:stCondLst>
                              <p:cond delay="0"/>
                            </p:stCondLst>
                            <p:childTnLst>
                              <p:par>
                                <p:cTn id="31" presetID="6" presetClass="emph" presetSubtype="0" fill="hold" grpId="1" nodeType="clickEffect">
                                  <p:stCondLst>
                                    <p:cond delay="0"/>
                                  </p:stCondLst>
                                  <p:childTnLst>
                                    <p:animScale>
                                      <p:cBhvr>
                                        <p:cTn id="32" dur="2000" fill="hold"/>
                                        <p:tgtEl>
                                          <p:spTgt spid="6">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6" grpI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9593" y="5976"/>
            <a:ext cx="8229600" cy="1143000"/>
          </a:xfrm>
        </p:spPr>
        <p:txBody>
          <a:bodyPr>
            <a:normAutofit/>
          </a:bodyPr>
          <a:lstStyle/>
          <a:p>
            <a:r>
              <a:rPr lang="en-US" sz="6000" b="1" u="sng" dirty="0">
                <a:solidFill>
                  <a:srgbClr val="FF0000"/>
                </a:solidFill>
                <a:latin typeface="Berlin Sans FB Demi" panose="020E0802020502020306" pitchFamily="34" charset="0"/>
                <a:cs typeface="Aharoni" panose="02010803020104030203" pitchFamily="2" charset="-79"/>
              </a:rPr>
              <a:t>Today’s Agenda</a:t>
            </a:r>
          </a:p>
        </p:txBody>
      </p:sp>
      <p:sp>
        <p:nvSpPr>
          <p:cNvPr id="3" name="TextBox 2"/>
          <p:cNvSpPr txBox="1"/>
          <p:nvPr/>
        </p:nvSpPr>
        <p:spPr>
          <a:xfrm>
            <a:off x="152400" y="2057400"/>
            <a:ext cx="9293993" cy="5740033"/>
          </a:xfrm>
          <a:prstGeom prst="rect">
            <a:avLst/>
          </a:prstGeom>
          <a:noFill/>
        </p:spPr>
        <p:txBody>
          <a:bodyPr wrap="square" rtlCol="0">
            <a:spAutoFit/>
          </a:bodyPr>
          <a:lstStyle/>
          <a:p>
            <a:pPr marL="514350" indent="-514350">
              <a:buFont typeface="+mj-lt"/>
              <a:buAutoNum type="arabicPeriod"/>
            </a:pPr>
            <a:r>
              <a:rPr lang="en-US" sz="3800" b="1" dirty="0">
                <a:solidFill>
                  <a:schemeClr val="bg1"/>
                </a:solidFill>
                <a:latin typeface="Berlin Sans FB Demi" panose="020E0802020502020306" pitchFamily="34" charset="0"/>
                <a:cs typeface="Aharoni" panose="02010803020104030203" pitchFamily="2" charset="-79"/>
              </a:rPr>
              <a:t>Title 1</a:t>
            </a:r>
          </a:p>
          <a:p>
            <a:pPr marL="514350" indent="-514350">
              <a:buFont typeface="+mj-lt"/>
              <a:buAutoNum type="arabicPeriod"/>
            </a:pPr>
            <a:r>
              <a:rPr lang="en-US" sz="3800" b="1" dirty="0">
                <a:solidFill>
                  <a:schemeClr val="bg1"/>
                </a:solidFill>
                <a:latin typeface="Berlin Sans FB Demi" panose="020E0802020502020306" pitchFamily="34" charset="0"/>
                <a:cs typeface="Aharoni" panose="02010803020104030203" pitchFamily="2" charset="-79"/>
              </a:rPr>
              <a:t>Attendance</a:t>
            </a:r>
          </a:p>
          <a:p>
            <a:pPr marL="514350" indent="-514350">
              <a:buFont typeface="+mj-lt"/>
              <a:buAutoNum type="arabicPeriod"/>
            </a:pPr>
            <a:r>
              <a:rPr lang="en-US" sz="3800" b="1" dirty="0">
                <a:solidFill>
                  <a:schemeClr val="bg1"/>
                </a:solidFill>
                <a:latin typeface="Berlin Sans FB Demi" panose="020E0802020502020306" pitchFamily="34" charset="0"/>
                <a:cs typeface="Aharoni" panose="02010803020104030203" pitchFamily="2" charset="-79"/>
              </a:rPr>
              <a:t>Graduation Requirements</a:t>
            </a:r>
          </a:p>
          <a:p>
            <a:pPr marL="514350" indent="-514350">
              <a:buFont typeface="+mj-lt"/>
              <a:buAutoNum type="arabicPeriod"/>
            </a:pPr>
            <a:r>
              <a:rPr lang="en-US" sz="3800" b="1" dirty="0">
                <a:solidFill>
                  <a:schemeClr val="bg1"/>
                </a:solidFill>
                <a:latin typeface="Berlin Sans FB Demi" panose="020E0802020502020306" pitchFamily="34" charset="0"/>
                <a:cs typeface="Aharoni" panose="02010803020104030203" pitchFamily="2" charset="-79"/>
              </a:rPr>
              <a:t>Special Education</a:t>
            </a:r>
          </a:p>
          <a:p>
            <a:pPr marL="514350" indent="-514350">
              <a:buFont typeface="+mj-lt"/>
              <a:buAutoNum type="arabicPeriod"/>
            </a:pPr>
            <a:r>
              <a:rPr lang="en-US" sz="3800" b="1" dirty="0" err="1">
                <a:solidFill>
                  <a:schemeClr val="bg1"/>
                </a:solidFill>
                <a:latin typeface="Berlin Sans FB Demi" panose="020E0802020502020306" pitchFamily="34" charset="0"/>
                <a:cs typeface="Aharoni" panose="02010803020104030203" pitchFamily="2" charset="-79"/>
              </a:rPr>
              <a:t>Humanware</a:t>
            </a:r>
            <a:endParaRPr lang="en-US" sz="3800" b="1" dirty="0">
              <a:solidFill>
                <a:schemeClr val="bg1"/>
              </a:solidFill>
              <a:latin typeface="Berlin Sans FB Demi" panose="020E0802020502020306" pitchFamily="34" charset="0"/>
              <a:cs typeface="Aharoni" panose="02010803020104030203" pitchFamily="2" charset="-79"/>
            </a:endParaRPr>
          </a:p>
          <a:p>
            <a:pPr marL="514350" indent="-514350">
              <a:buFont typeface="+mj-lt"/>
              <a:buAutoNum type="arabicPeriod"/>
            </a:pPr>
            <a:r>
              <a:rPr lang="en-US" sz="3800" b="1" dirty="0">
                <a:solidFill>
                  <a:schemeClr val="bg1"/>
                </a:solidFill>
                <a:latin typeface="Berlin Sans FB Demi" panose="020E0802020502020306" pitchFamily="34" charset="0"/>
                <a:cs typeface="Aharoni" panose="02010803020104030203" pitchFamily="2" charset="-79"/>
              </a:rPr>
              <a:t>New School Update</a:t>
            </a:r>
          </a:p>
          <a:p>
            <a:pPr marL="514350" indent="-514350">
              <a:buFont typeface="+mj-lt"/>
              <a:buAutoNum type="arabicPeriod"/>
            </a:pPr>
            <a:r>
              <a:rPr lang="en-US" sz="3800" b="1" dirty="0">
                <a:solidFill>
                  <a:schemeClr val="bg1"/>
                </a:solidFill>
                <a:latin typeface="Berlin Sans FB Demi" panose="020E0802020502020306" pitchFamily="34" charset="0"/>
                <a:cs typeface="Aharoni" panose="02010803020104030203" pitchFamily="2" charset="-79"/>
              </a:rPr>
              <a:t>Parent Survey</a:t>
            </a:r>
          </a:p>
          <a:p>
            <a:pPr marL="514350" indent="-514350">
              <a:buFont typeface="+mj-lt"/>
              <a:buAutoNum type="arabicPeriod"/>
            </a:pPr>
            <a:r>
              <a:rPr lang="en-US" sz="3800" b="1" dirty="0">
                <a:solidFill>
                  <a:schemeClr val="bg1"/>
                </a:solidFill>
                <a:latin typeface="Berlin Sans FB Demi" panose="020E0802020502020306" pitchFamily="34" charset="0"/>
                <a:cs typeface="Aharoni" panose="02010803020104030203" pitchFamily="2" charset="-79"/>
              </a:rPr>
              <a:t>Mission/ Vision Statement</a:t>
            </a:r>
          </a:p>
          <a:p>
            <a:pPr marL="342900" indent="-342900">
              <a:buFont typeface="+mj-lt"/>
              <a:buAutoNum type="arabicPeriod"/>
            </a:pPr>
            <a:endParaRPr lang="en-US" sz="3300" b="1" dirty="0">
              <a:solidFill>
                <a:schemeClr val="bg1"/>
              </a:solidFill>
              <a:latin typeface="Berlin Sans FB Demi" panose="020E0802020502020306" pitchFamily="34" charset="0"/>
              <a:cs typeface="Aharoni" panose="02010803020104030203" pitchFamily="2" charset="-79"/>
            </a:endParaRPr>
          </a:p>
          <a:p>
            <a:endParaRPr lang="en-US" sz="3000" dirty="0">
              <a:solidFill>
                <a:schemeClr val="bg1"/>
              </a:solidFill>
              <a:latin typeface="Aharoni" panose="02010803020104030203" pitchFamily="2" charset="-79"/>
              <a:cs typeface="Aharoni" panose="02010803020104030203" pitchFamily="2" charset="-79"/>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 y="349952"/>
            <a:ext cx="1581150" cy="893197"/>
          </a:xfrm>
          <a:prstGeom prst="rect">
            <a:avLst/>
          </a:prstGeom>
        </p:spPr>
      </p:pic>
    </p:spTree>
    <p:extLst>
      <p:ext uri="{BB962C8B-B14F-4D97-AF65-F5344CB8AC3E}">
        <p14:creationId xmlns:p14="http://schemas.microsoft.com/office/powerpoint/2010/main" val="21523129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258679" y="225051"/>
            <a:ext cx="8229600" cy="1143000"/>
          </a:xfrm>
        </p:spPr>
        <p:txBody>
          <a:bodyPr/>
          <a:lstStyle/>
          <a:p>
            <a:r>
              <a:rPr lang="en-US" dirty="0">
                <a:solidFill>
                  <a:srgbClr val="FF0000"/>
                </a:solidFill>
                <a:latin typeface="Cooper Black" charset="0"/>
                <a:ea typeface="Cooper Black" charset="0"/>
                <a:cs typeface="Cooper Black" charset="0"/>
              </a:rPr>
              <a:t>Graduation Requirements</a:t>
            </a:r>
          </a:p>
        </p:txBody>
      </p:sp>
      <p:sp>
        <p:nvSpPr>
          <p:cNvPr id="4" name="Content Placeholder 3"/>
          <p:cNvSpPr>
            <a:spLocks noGrp="1"/>
          </p:cNvSpPr>
          <p:nvPr>
            <p:ph idx="1"/>
          </p:nvPr>
        </p:nvSpPr>
        <p:spPr>
          <a:xfrm>
            <a:off x="457200" y="1267658"/>
            <a:ext cx="8229600" cy="4604224"/>
          </a:xfrm>
        </p:spPr>
        <p:txBody>
          <a:bodyPr>
            <a:normAutofit/>
          </a:bodyPr>
          <a:lstStyle/>
          <a:p>
            <a:pPr marL="0" indent="0">
              <a:buNone/>
            </a:pPr>
            <a:endParaRPr lang="en-AU" sz="1200" dirty="0">
              <a:latin typeface="Times New Roman" pitchFamily="18" charset="0"/>
              <a:cs typeface="Times New Roman" pitchFamily="18" charset="0"/>
            </a:endParaRPr>
          </a:p>
          <a:p>
            <a:pPr marL="0" indent="0" algn="ctr">
              <a:buNone/>
            </a:pPr>
            <a:r>
              <a:rPr lang="en-AU" sz="3000" dirty="0">
                <a:solidFill>
                  <a:schemeClr val="bg1"/>
                </a:solidFill>
                <a:latin typeface="Chalkboard SE" charset="0"/>
                <a:ea typeface="Chalkboard SE" charset="0"/>
                <a:cs typeface="Chalkboard SE" charset="0"/>
              </a:rPr>
              <a:t>There are many pathways to graduation over the next few years.  Please talk to your guidance counsellor to determine the right path for your scholar.</a:t>
            </a:r>
          </a:p>
        </p:txBody>
      </p:sp>
      <p:sp>
        <p:nvSpPr>
          <p:cNvPr id="5" name="Text Placeholder 4"/>
          <p:cNvSpPr>
            <a:spLocks noGrp="1"/>
          </p:cNvSpPr>
          <p:nvPr>
            <p:ph type="body" sz="quarter" idx="4294967295"/>
          </p:nvPr>
        </p:nvSpPr>
        <p:spPr>
          <a:xfrm>
            <a:off x="6669088" y="2259013"/>
            <a:ext cx="2474912" cy="433387"/>
          </a:xfrm>
        </p:spPr>
        <p:txBody>
          <a:bodyPr>
            <a:normAutofit fontScale="85000" lnSpcReduction="20000"/>
          </a:bodyPr>
          <a:lstStyle/>
          <a:p>
            <a:pPr algn="ctr"/>
            <a:endParaRPr lang="en-US" b="1">
              <a:ln w="0"/>
              <a:solidFill>
                <a:schemeClr val="tx1"/>
              </a:solidFill>
              <a:effectLst>
                <a:outerShdw blurRad="38100" dist="19050" dir="2700000" algn="tl" rotWithShape="0">
                  <a:schemeClr val="dk1">
                    <a:alpha val="40000"/>
                  </a:schemeClr>
                </a:outerShdw>
              </a:effectLst>
              <a:latin typeface="Times New Roman" pitchFamily="18" charset="0"/>
              <a:cs typeface="Times New Roman" pitchFamily="18" charset="0"/>
            </a:endParaRPr>
          </a:p>
          <a:p>
            <a:pPr algn="ctr"/>
            <a:endParaRPr lang="en-AU" sz="1350" dirty="0">
              <a:ln w="0"/>
              <a:effectLst>
                <a:outerShdw blurRad="38100" dist="19050" dir="2700000" algn="tl" rotWithShape="0">
                  <a:schemeClr val="dk1">
                    <a:alpha val="40000"/>
                  </a:schemeClr>
                </a:outerShdw>
              </a:effectLst>
              <a:latin typeface="Times New Roman"/>
              <a:ea typeface="ＭＳ Ｐゴシック"/>
              <a:cs typeface="Times New Roman"/>
            </a:endParaRPr>
          </a:p>
        </p:txBody>
      </p:sp>
      <p:sp>
        <p:nvSpPr>
          <p:cNvPr id="7" name="object 7"/>
          <p:cNvSpPr txBox="1"/>
          <p:nvPr/>
        </p:nvSpPr>
        <p:spPr>
          <a:xfrm>
            <a:off x="838723" y="552227"/>
            <a:ext cx="6554966" cy="294953"/>
          </a:xfrm>
          <a:prstGeom prst="rect">
            <a:avLst/>
          </a:prstGeom>
        </p:spPr>
        <p:txBody>
          <a:bodyPr vert="horz" wrap="square" lIns="0" tIns="0" rIns="0" bIns="0" rtlCol="0" anchor="t">
            <a:spAutoFit/>
          </a:bodyPr>
          <a:lstStyle/>
          <a:p>
            <a:pPr marL="9525" marR="977900" algn="ctr">
              <a:lnSpc>
                <a:spcPts val="2250"/>
              </a:lnSpc>
            </a:pPr>
            <a:r>
              <a:rPr lang="en-US" sz="1950" b="1" spc="8" dirty="0">
                <a:latin typeface="Arial"/>
                <a:cs typeface="Arial"/>
              </a:rPr>
              <a:t>           </a:t>
            </a:r>
            <a:endParaRPr lang="en-US" sz="1050" dirty="0">
              <a:latin typeface="Times New Roman"/>
              <a:cs typeface="Times New Roman"/>
            </a:endParaRPr>
          </a:p>
        </p:txBody>
      </p:sp>
      <p:pic>
        <p:nvPicPr>
          <p:cNvPr id="12" name="Picture 11"/>
          <p:cNvPicPr>
            <a:picLocks noChangeAspect="1"/>
          </p:cNvPicPr>
          <p:nvPr/>
        </p:nvPicPr>
        <p:blipFill>
          <a:blip r:embed="rId2" cstate="print"/>
          <a:stretch>
            <a:fillRect/>
          </a:stretch>
        </p:blipFill>
        <p:spPr>
          <a:xfrm>
            <a:off x="5709850" y="5793621"/>
            <a:ext cx="2259302" cy="14340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453113"/>
            <a:ext cx="8250687" cy="330973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5" y="349952"/>
            <a:ext cx="1581150" cy="893197"/>
          </a:xfrm>
          <a:prstGeom prst="rect">
            <a:avLst/>
          </a:prstGeom>
        </p:spPr>
      </p:pic>
    </p:spTree>
    <p:extLst>
      <p:ext uri="{BB962C8B-B14F-4D97-AF65-F5344CB8AC3E}">
        <p14:creationId xmlns:p14="http://schemas.microsoft.com/office/powerpoint/2010/main" val="1884459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66625"/>
            <a:ext cx="9067800" cy="857250"/>
          </a:xfrm>
        </p:spPr>
        <p:txBody>
          <a:bodyPr>
            <a:noAutofit/>
          </a:bodyPr>
          <a:lstStyle/>
          <a:p>
            <a:r>
              <a:rPr lang="en-US" sz="6000" dirty="0">
                <a:solidFill>
                  <a:schemeClr val="bg1"/>
                </a:solidFill>
                <a:latin typeface="Cooper Black" panose="0208090404030B020404" pitchFamily="18" charset="77"/>
              </a:rPr>
              <a:t>We are a </a:t>
            </a:r>
            <a:br>
              <a:rPr lang="en-US" sz="6000" dirty="0">
                <a:solidFill>
                  <a:schemeClr val="bg1"/>
                </a:solidFill>
                <a:latin typeface="Cooper Black" panose="0208090404030B020404" pitchFamily="18" charset="77"/>
              </a:rPr>
            </a:br>
            <a:r>
              <a:rPr lang="en-US" sz="6000" dirty="0">
                <a:solidFill>
                  <a:schemeClr val="bg1"/>
                </a:solidFill>
                <a:latin typeface="Cooper Black" panose="0208090404030B020404" pitchFamily="18" charset="77"/>
              </a:rPr>
              <a:t>SAY YES SCHOOL</a:t>
            </a:r>
          </a:p>
        </p:txBody>
      </p:sp>
      <p:pic>
        <p:nvPicPr>
          <p:cNvPr id="5" name="Picture 2">
            <a:extLst>
              <a:ext uri="{FF2B5EF4-FFF2-40B4-BE49-F238E27FC236}">
                <a16:creationId xmlns:a16="http://schemas.microsoft.com/office/drawing/2014/main" id="{32BC86AA-5A4F-4DE8-A07C-C357B2729B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590800"/>
            <a:ext cx="3866531" cy="3081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131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0041" y="381000"/>
            <a:ext cx="6172200" cy="857250"/>
          </a:xfrm>
        </p:spPr>
        <p:txBody>
          <a:bodyPr>
            <a:noAutofit/>
          </a:bodyPr>
          <a:lstStyle/>
          <a:p>
            <a:r>
              <a:rPr lang="en-US" sz="5000" dirty="0">
                <a:solidFill>
                  <a:schemeClr val="bg1"/>
                </a:solidFill>
                <a:latin typeface="Cooper Black" panose="0208090404030B020404" pitchFamily="18" charset="77"/>
              </a:rPr>
              <a:t>Say Yes services in 2020-2021</a:t>
            </a:r>
          </a:p>
        </p:txBody>
      </p:sp>
      <p:sp>
        <p:nvSpPr>
          <p:cNvPr id="3" name="Content Placeholder 2"/>
          <p:cNvSpPr>
            <a:spLocks noGrp="1"/>
          </p:cNvSpPr>
          <p:nvPr>
            <p:ph idx="1"/>
          </p:nvPr>
        </p:nvSpPr>
        <p:spPr>
          <a:xfrm>
            <a:off x="1485900" y="2480820"/>
            <a:ext cx="6172200" cy="3919980"/>
          </a:xfrm>
          <a:solidFill>
            <a:schemeClr val="tx2">
              <a:lumMod val="75000"/>
            </a:schemeClr>
          </a:solidFill>
        </p:spPr>
        <p:txBody>
          <a:bodyPr>
            <a:normAutofit fontScale="40000" lnSpcReduction="20000"/>
          </a:bodyPr>
          <a:lstStyle/>
          <a:p>
            <a:pPr marL="0" indent="0" fontAlgn="base">
              <a:buNone/>
            </a:pPr>
            <a:r>
              <a:rPr lang="en-US" b="0" i="0" dirty="0">
                <a:solidFill>
                  <a:srgbClr val="000000"/>
                </a:solidFill>
                <a:effectLst/>
                <a:latin typeface="Myriad Pro Condensed"/>
              </a:rPr>
              <a:t>​</a:t>
            </a:r>
            <a:endParaRPr lang="en-US" sz="4300" b="0" i="0" dirty="0">
              <a:solidFill>
                <a:schemeClr val="bg1"/>
              </a:solidFill>
              <a:effectLst/>
              <a:latin typeface="Segoe UI" panose="020B0502040204020203" pitchFamily="34" charset="0"/>
            </a:endParaRPr>
          </a:p>
          <a:p>
            <a:pPr algn="l" rtl="0" fontAlgn="base">
              <a:buFont typeface="Arial" panose="020B0604020202020204" pitchFamily="34" charset="0"/>
              <a:buChar char="•"/>
            </a:pPr>
            <a:r>
              <a:rPr lang="en-US" sz="6400" b="0" i="0" u="none" strike="noStrike" dirty="0">
                <a:solidFill>
                  <a:schemeClr val="bg1"/>
                </a:solidFill>
                <a:effectLst/>
                <a:latin typeface="Cooper Black" panose="0208090404030B020404" pitchFamily="18" charset="77"/>
              </a:rPr>
              <a:t>Family support specialist for our school who will connect families to support services and resources in our community</a:t>
            </a:r>
            <a:endParaRPr lang="en-US" sz="6400" b="0" i="0" dirty="0">
              <a:solidFill>
                <a:schemeClr val="bg1"/>
              </a:solidFill>
              <a:effectLst/>
              <a:latin typeface="Cooper Black" panose="0208090404030B020404" pitchFamily="18" charset="77"/>
            </a:endParaRPr>
          </a:p>
          <a:p>
            <a:pPr algn="l" rtl="0" fontAlgn="base">
              <a:buFont typeface="Arial" panose="020B0604020202020204" pitchFamily="34" charset="0"/>
              <a:buChar char="•"/>
            </a:pPr>
            <a:r>
              <a:rPr lang="en-US" sz="6400" b="0" i="0" u="none" strike="noStrike" dirty="0">
                <a:solidFill>
                  <a:schemeClr val="bg1"/>
                </a:solidFill>
                <a:effectLst/>
                <a:latin typeface="Cooper Black" panose="0208090404030B020404" pitchFamily="18" charset="77"/>
              </a:rPr>
              <a:t>Mental health services </a:t>
            </a:r>
            <a:r>
              <a:rPr lang="en-US" sz="6400" b="0" i="0" dirty="0">
                <a:solidFill>
                  <a:schemeClr val="bg1"/>
                </a:solidFill>
                <a:effectLst/>
                <a:latin typeface="Cooper Black" panose="0208090404030B020404" pitchFamily="18" charset="77"/>
              </a:rPr>
              <a:t>​</a:t>
            </a:r>
          </a:p>
          <a:p>
            <a:pPr algn="l" rtl="0" fontAlgn="base">
              <a:buFont typeface="Arial" panose="020B0604020202020204" pitchFamily="34" charset="0"/>
              <a:buChar char="•"/>
            </a:pPr>
            <a:r>
              <a:rPr lang="en-US" sz="6400" b="0" i="0" u="none" strike="noStrike" dirty="0">
                <a:solidFill>
                  <a:schemeClr val="bg1"/>
                </a:solidFill>
                <a:effectLst/>
                <a:latin typeface="Cooper Black" panose="0208090404030B020404" pitchFamily="18" charset="77"/>
              </a:rPr>
              <a:t>Free legal services</a:t>
            </a:r>
            <a:r>
              <a:rPr lang="en-US" sz="6400" b="0" i="0" dirty="0">
                <a:solidFill>
                  <a:schemeClr val="bg1"/>
                </a:solidFill>
                <a:effectLst/>
                <a:latin typeface="Cooper Black" panose="0208090404030B020404" pitchFamily="18" charset="77"/>
              </a:rPr>
              <a:t>​</a:t>
            </a:r>
          </a:p>
          <a:p>
            <a:pPr algn="l" rtl="0" fontAlgn="base">
              <a:buFont typeface="Arial" panose="020B0604020202020204" pitchFamily="34" charset="0"/>
              <a:buChar char="•"/>
            </a:pPr>
            <a:r>
              <a:rPr lang="en-US" sz="6400" b="0" i="0" u="none" strike="noStrike" dirty="0">
                <a:solidFill>
                  <a:schemeClr val="bg1"/>
                </a:solidFill>
                <a:effectLst/>
                <a:latin typeface="Cooper Black" panose="0208090404030B020404" pitchFamily="18" charset="77"/>
              </a:rPr>
              <a:t>Postsecondary Planning System</a:t>
            </a:r>
            <a:r>
              <a:rPr lang="en-US" sz="6400" b="0" i="0" dirty="0">
                <a:solidFill>
                  <a:schemeClr val="bg1"/>
                </a:solidFill>
                <a:effectLst/>
                <a:latin typeface="Cooper Black" panose="0208090404030B020404" pitchFamily="18" charset="77"/>
              </a:rPr>
              <a:t>​</a:t>
            </a:r>
          </a:p>
          <a:p>
            <a:pPr marL="0" indent="0">
              <a:buNone/>
            </a:pPr>
            <a:r>
              <a:rPr lang="en-US" dirty="0"/>
              <a:t>	</a:t>
            </a:r>
          </a:p>
        </p:txBody>
      </p:sp>
      <p:pic>
        <p:nvPicPr>
          <p:cNvPr id="5" name="Picture 4">
            <a:extLst>
              <a:ext uri="{FF2B5EF4-FFF2-40B4-BE49-F238E27FC236}">
                <a16:creationId xmlns:a16="http://schemas.microsoft.com/office/drawing/2014/main" id="{CF4A51C4-6CC6-4CD1-98C2-C904ED8B90BE}"/>
              </a:ext>
            </a:extLst>
          </p:cNvPr>
          <p:cNvPicPr>
            <a:picLocks noChangeAspect="1"/>
          </p:cNvPicPr>
          <p:nvPr/>
        </p:nvPicPr>
        <p:blipFill>
          <a:blip r:embed="rId2"/>
          <a:stretch>
            <a:fillRect/>
          </a:stretch>
        </p:blipFill>
        <p:spPr>
          <a:xfrm>
            <a:off x="7515711" y="1423257"/>
            <a:ext cx="1157407" cy="1057564"/>
          </a:xfrm>
          <a:prstGeom prst="rect">
            <a:avLst/>
          </a:prstGeom>
        </p:spPr>
      </p:pic>
      <p:pic>
        <p:nvPicPr>
          <p:cNvPr id="1026" name="Picture 2">
            <a:extLst>
              <a:ext uri="{FF2B5EF4-FFF2-40B4-BE49-F238E27FC236}">
                <a16:creationId xmlns:a16="http://schemas.microsoft.com/office/drawing/2014/main" id="{1A4880D7-0B0F-4219-9B11-544B821352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647" y="1541833"/>
            <a:ext cx="1326864" cy="1057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821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2F4FF7B-CDC2-4953-ADF8-5FC3B4DFCC44}"/>
              </a:ext>
            </a:extLst>
          </p:cNvPr>
          <p:cNvSpPr>
            <a:spLocks noGrp="1"/>
          </p:cNvSpPr>
          <p:nvPr>
            <p:ph idx="1"/>
          </p:nvPr>
        </p:nvSpPr>
        <p:spPr>
          <a:xfrm>
            <a:off x="760584" y="457200"/>
            <a:ext cx="8229600" cy="5577405"/>
          </a:xfrm>
        </p:spPr>
        <p:txBody>
          <a:bodyPr/>
          <a:lstStyle/>
          <a:p>
            <a:pPr marL="0" indent="0">
              <a:buNone/>
            </a:pPr>
            <a:r>
              <a:rPr lang="en-US" b="1" dirty="0">
                <a:solidFill>
                  <a:srgbClr val="FF0000"/>
                </a:solidFill>
                <a:latin typeface="Cooper Black" charset="0"/>
                <a:ea typeface="Cooper Black" charset="0"/>
                <a:cs typeface="Cooper Black" charset="0"/>
              </a:rPr>
              <a:t>		SAY YES CLEVELAND:	 		Scholarship Contacts </a:t>
            </a:r>
          </a:p>
          <a:p>
            <a:pPr marL="0" indent="0">
              <a:buNone/>
            </a:pPr>
            <a:endParaRPr lang="en-US" sz="2000" dirty="0">
              <a:ea typeface="+mn-lt"/>
              <a:cs typeface="+mn-lt"/>
            </a:endParaRPr>
          </a:p>
          <a:p>
            <a:pPr marL="0" indent="0" algn="ctr">
              <a:buNone/>
            </a:pPr>
            <a:r>
              <a:rPr lang="en-US" sz="2800" dirty="0">
                <a:solidFill>
                  <a:schemeClr val="bg1"/>
                </a:solidFill>
                <a:latin typeface="Chalkboard SE" charset="0"/>
                <a:ea typeface="Chalkboard SE" charset="0"/>
                <a:cs typeface="Chalkboard SE" charset="0"/>
              </a:rPr>
              <a:t>Say Yes Cleveland scholarships are administered by College Now Greater Cleveland. Questions about Say Yes scholarships, including the Scholarship portal, applications, and payments to schools, can be directed to:</a:t>
            </a:r>
          </a:p>
          <a:p>
            <a:pPr marL="0" indent="0">
              <a:buNone/>
            </a:pPr>
            <a:endParaRPr lang="en-US" sz="2400" dirty="0">
              <a:solidFill>
                <a:schemeClr val="bg1"/>
              </a:solidFill>
              <a:latin typeface="Chalkboard SE" charset="0"/>
              <a:ea typeface="Chalkboard SE" charset="0"/>
              <a:cs typeface="Chalkboard SE" charset="0"/>
            </a:endParaRPr>
          </a:p>
          <a:p>
            <a:r>
              <a:rPr lang="en-US" sz="2400" dirty="0">
                <a:solidFill>
                  <a:schemeClr val="bg1"/>
                </a:solidFill>
                <a:latin typeface="Chalkboard SE" charset="0"/>
                <a:ea typeface="Chalkboard SE" charset="0"/>
                <a:cs typeface="Chalkboard SE" charset="0"/>
              </a:rPr>
              <a:t>Say Yes Scholarship Hotline: 216.454.5400  </a:t>
            </a:r>
          </a:p>
          <a:p>
            <a:r>
              <a:rPr lang="en-US" sz="2400" u="sng" dirty="0">
                <a:solidFill>
                  <a:schemeClr val="bg1"/>
                </a:solidFill>
                <a:latin typeface="Chalkboard SE" charset="0"/>
                <a:ea typeface="Chalkboard SE" charset="0"/>
                <a:cs typeface="Chalkboard SE" charset="0"/>
                <a:hlinkClick r:id="rId2"/>
              </a:rPr>
              <a:t>SayYesScholarship@collegenowgc.org</a:t>
            </a:r>
            <a:endParaRPr lang="en-US" sz="2400" dirty="0">
              <a:solidFill>
                <a:schemeClr val="bg1"/>
              </a:solidFill>
              <a:latin typeface="Chalkboard SE" charset="0"/>
              <a:ea typeface="Chalkboard SE" charset="0"/>
              <a:cs typeface="Chalkboard SE" charset="0"/>
            </a:endParaRPr>
          </a:p>
          <a:p>
            <a:pPr marL="0" indent="0">
              <a:buNone/>
            </a:pPr>
            <a:endParaRPr lang="en-US" sz="1600" i="1" dirty="0">
              <a:ea typeface="+mn-lt"/>
              <a:cs typeface="+mn-lt"/>
            </a:endParaRPr>
          </a:p>
          <a:p>
            <a:endParaRPr lang="en-US" sz="1600" u="sng" dirty="0">
              <a:ea typeface="+mn-lt"/>
              <a:cs typeface="+mn-lt"/>
            </a:endParaRPr>
          </a:p>
          <a:p>
            <a:endParaRPr lang="en-US" sz="1600" dirty="0"/>
          </a:p>
        </p:txBody>
      </p:sp>
      <p:pic>
        <p:nvPicPr>
          <p:cNvPr id="2" name="Picture 1"/>
          <p:cNvPicPr>
            <a:picLocks noChangeAspect="1"/>
          </p:cNvPicPr>
          <p:nvPr/>
        </p:nvPicPr>
        <p:blipFill>
          <a:blip r:embed="rId3"/>
          <a:stretch>
            <a:fillRect/>
          </a:stretch>
        </p:blipFill>
        <p:spPr>
          <a:xfrm>
            <a:off x="7162800" y="5075744"/>
            <a:ext cx="1543209" cy="141008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5" y="349952"/>
            <a:ext cx="1581150" cy="893197"/>
          </a:xfrm>
          <a:prstGeom prst="rect">
            <a:avLst/>
          </a:prstGeom>
        </p:spPr>
      </p:pic>
    </p:spTree>
    <p:extLst>
      <p:ext uri="{BB962C8B-B14F-4D97-AF65-F5344CB8AC3E}">
        <p14:creationId xmlns:p14="http://schemas.microsoft.com/office/powerpoint/2010/main" val="1644085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686800" cy="1143000"/>
          </a:xfrm>
        </p:spPr>
        <p:txBody>
          <a:bodyPr>
            <a:normAutofit/>
          </a:bodyPr>
          <a:lstStyle/>
          <a:p>
            <a:r>
              <a:rPr lang="en-US" sz="5000" dirty="0">
                <a:solidFill>
                  <a:srgbClr val="FF0000"/>
                </a:solidFill>
                <a:latin typeface="Cooper Black" charset="0"/>
                <a:ea typeface="Cooper Black" charset="0"/>
                <a:cs typeface="Cooper Black" charset="0"/>
              </a:rPr>
              <a:t>	Attendance Matters!</a:t>
            </a:r>
          </a:p>
        </p:txBody>
      </p:sp>
      <p:sp>
        <p:nvSpPr>
          <p:cNvPr id="8" name="Content Placeholder 7"/>
          <p:cNvSpPr>
            <a:spLocks noGrp="1"/>
          </p:cNvSpPr>
          <p:nvPr>
            <p:ph idx="1"/>
          </p:nvPr>
        </p:nvSpPr>
        <p:spPr/>
        <p:txBody>
          <a:bodyPr/>
          <a:lstStyle/>
          <a:p>
            <a:pPr marL="0" indent="0">
              <a:buNone/>
            </a:pPr>
            <a:r>
              <a:rPr lang="en-US" sz="2000" b="1" dirty="0">
                <a:solidFill>
                  <a:schemeClr val="bg1">
                    <a:lumMod val="95000"/>
                  </a:schemeClr>
                </a:solidFill>
                <a:latin typeface="Chalkboard SE" charset="0"/>
                <a:ea typeface="Chalkboard SE" charset="0"/>
                <a:cs typeface="Chalkboard SE" charset="0"/>
              </a:rPr>
              <a:t>What happens when a student misses school?</a:t>
            </a:r>
          </a:p>
          <a:p>
            <a:pPr marL="0" indent="0">
              <a:buNone/>
            </a:pPr>
            <a:endParaRPr lang="en-US" sz="2000" dirty="0">
              <a:solidFill>
                <a:schemeClr val="bg1">
                  <a:lumMod val="95000"/>
                </a:schemeClr>
              </a:solidFill>
              <a:latin typeface="Chalkboard SE" charset="0"/>
              <a:ea typeface="Chalkboard SE" charset="0"/>
              <a:cs typeface="Chalkboard SE" charset="0"/>
            </a:endParaRPr>
          </a:p>
          <a:p>
            <a:r>
              <a:rPr lang="en-US" sz="1600" dirty="0">
                <a:solidFill>
                  <a:schemeClr val="bg1">
                    <a:lumMod val="95000"/>
                  </a:schemeClr>
                </a:solidFill>
                <a:latin typeface="Chalkboard SE" charset="0"/>
                <a:ea typeface="Chalkboard SE" charset="0"/>
                <a:cs typeface="Chalkboard SE" charset="0"/>
              </a:rPr>
              <a:t>Missing school significantly and negatively impacts academic achievement. As much as half of the student body misses 10 or more days of school each year.</a:t>
            </a:r>
          </a:p>
          <a:p>
            <a:r>
              <a:rPr lang="en-US" sz="1600" dirty="0">
                <a:solidFill>
                  <a:schemeClr val="bg1">
                    <a:lumMod val="95000"/>
                  </a:schemeClr>
                </a:solidFill>
                <a:latin typeface="Chalkboard SE" charset="0"/>
                <a:ea typeface="Chalkboard SE" charset="0"/>
                <a:cs typeface="Chalkboard SE" charset="0"/>
              </a:rPr>
              <a:t>Data shows that missing 10 or more days of school will:</a:t>
            </a:r>
          </a:p>
          <a:p>
            <a:pPr lvl="1"/>
            <a:r>
              <a:rPr lang="en-US" sz="1800" dirty="0">
                <a:solidFill>
                  <a:schemeClr val="bg1">
                    <a:lumMod val="95000"/>
                  </a:schemeClr>
                </a:solidFill>
                <a:latin typeface="Chalkboard SE" charset="0"/>
                <a:ea typeface="Chalkboard SE" charset="0"/>
                <a:cs typeface="Chalkboard SE" charset="0"/>
              </a:rPr>
              <a:t>reduce reading scores by 12 points</a:t>
            </a:r>
          </a:p>
          <a:p>
            <a:pPr lvl="1"/>
            <a:r>
              <a:rPr lang="en-US" sz="1600" dirty="0">
                <a:solidFill>
                  <a:schemeClr val="bg1">
                    <a:lumMod val="95000"/>
                  </a:schemeClr>
                </a:solidFill>
                <a:latin typeface="Chalkboard SE" charset="0"/>
                <a:ea typeface="Chalkboard SE" charset="0"/>
                <a:cs typeface="Chalkboard SE" charset="0"/>
              </a:rPr>
              <a:t>reduce math scores by 15 points</a:t>
            </a:r>
          </a:p>
          <a:p>
            <a:pPr lvl="1"/>
            <a:r>
              <a:rPr lang="en-US" sz="1600" dirty="0">
                <a:solidFill>
                  <a:schemeClr val="bg1">
                    <a:lumMod val="95000"/>
                  </a:schemeClr>
                </a:solidFill>
                <a:latin typeface="Chalkboard SE" charset="0"/>
                <a:ea typeface="Chalkboard SE" charset="0"/>
                <a:cs typeface="Chalkboard SE" charset="0"/>
              </a:rPr>
              <a:t>reduce a student’s chances of remaining on track to graduation by 34 percent</a:t>
            </a:r>
            <a:endParaRPr lang="en-US" sz="1600" b="1" dirty="0">
              <a:solidFill>
                <a:schemeClr val="bg1">
                  <a:lumMod val="95000"/>
                </a:schemeClr>
              </a:solidFill>
              <a:latin typeface="Chalkboard SE" charset="0"/>
              <a:ea typeface="Chalkboard SE" charset="0"/>
              <a:cs typeface="Chalkboard SE" charset="0"/>
            </a:endParaRPr>
          </a:p>
          <a:p>
            <a:pPr marL="0" lvl="1" indent="0">
              <a:buNone/>
            </a:pPr>
            <a:r>
              <a:rPr lang="en-US" sz="2000" b="1" dirty="0">
                <a:solidFill>
                  <a:schemeClr val="bg1">
                    <a:lumMod val="95000"/>
                  </a:schemeClr>
                </a:solidFill>
                <a:latin typeface="Chalkboard SE" charset="0"/>
                <a:ea typeface="Chalkboard SE" charset="0"/>
                <a:cs typeface="Chalkboard SE" charset="0"/>
              </a:rPr>
              <a:t>Did you know?</a:t>
            </a:r>
            <a:endParaRPr lang="en-US" sz="2000" dirty="0">
              <a:solidFill>
                <a:schemeClr val="bg1">
                  <a:lumMod val="95000"/>
                </a:schemeClr>
              </a:solidFill>
              <a:latin typeface="Chalkboard SE" charset="0"/>
              <a:ea typeface="Chalkboard SE" charset="0"/>
              <a:cs typeface="Chalkboard SE" charset="0"/>
            </a:endParaRPr>
          </a:p>
          <a:p>
            <a:pPr>
              <a:buFont typeface="Arial" pitchFamily="34" charset="0"/>
              <a:buChar char="•"/>
            </a:pPr>
            <a:r>
              <a:rPr lang="en-US" sz="1600" dirty="0">
                <a:solidFill>
                  <a:schemeClr val="bg1">
                    <a:lumMod val="95000"/>
                  </a:schemeClr>
                </a:solidFill>
                <a:latin typeface="Chalkboard SE" charset="0"/>
                <a:ea typeface="Chalkboard SE" charset="0"/>
                <a:cs typeface="Chalkboard SE" charset="0"/>
              </a:rPr>
              <a:t>As early as kindergarten, excessive absence can cause children to fall behind.</a:t>
            </a:r>
          </a:p>
          <a:p>
            <a:pPr>
              <a:buFont typeface="Arial" pitchFamily="34" charset="0"/>
              <a:buChar char="•"/>
            </a:pPr>
            <a:r>
              <a:rPr lang="en-US" sz="1600" dirty="0">
                <a:solidFill>
                  <a:schemeClr val="bg1">
                    <a:lumMod val="95000"/>
                  </a:schemeClr>
                </a:solidFill>
                <a:latin typeface="Chalkboard SE" charset="0"/>
                <a:ea typeface="Chalkboard SE" charset="0"/>
                <a:cs typeface="Chalkboard SE" charset="0"/>
              </a:rPr>
              <a:t>Early absences lead to difficulties and poor attendance in later years.</a:t>
            </a:r>
          </a:p>
          <a:p>
            <a:pPr lvl="0"/>
            <a:r>
              <a:rPr lang="en-US" sz="1600" dirty="0">
                <a:solidFill>
                  <a:schemeClr val="bg1">
                    <a:lumMod val="95000"/>
                  </a:schemeClr>
                </a:solidFill>
                <a:latin typeface="Chalkboard SE" charset="0"/>
                <a:ea typeface="Chalkboard SE" charset="0"/>
                <a:cs typeface="Chalkboard SE" charset="0"/>
              </a:rPr>
              <a:t>One in 10 kindergarten and first-grade students nationally is chronically absent, missing a month of school.</a:t>
            </a:r>
          </a:p>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7971" y="5382405"/>
            <a:ext cx="1553713" cy="109277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 y="349952"/>
            <a:ext cx="1581150" cy="893197"/>
          </a:xfrm>
          <a:prstGeom prst="rect">
            <a:avLst/>
          </a:prstGeom>
        </p:spPr>
      </p:pic>
    </p:spTree>
    <p:extLst>
      <p:ext uri="{BB962C8B-B14F-4D97-AF65-F5344CB8AC3E}">
        <p14:creationId xmlns:p14="http://schemas.microsoft.com/office/powerpoint/2010/main" val="571325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8229600" cy="1143000"/>
          </a:xfrm>
        </p:spPr>
        <p:txBody>
          <a:bodyPr>
            <a:normAutofit fontScale="90000"/>
          </a:bodyPr>
          <a:lstStyle/>
          <a:p>
            <a:br>
              <a:rPr lang="en-US" sz="3200" b="1" dirty="0">
                <a:solidFill>
                  <a:srgbClr val="FF0000"/>
                </a:solidFill>
                <a:latin typeface="Cooper Black" charset="0"/>
                <a:ea typeface="Cooper Black" charset="0"/>
                <a:cs typeface="Cooper Black" charset="0"/>
              </a:rPr>
            </a:br>
            <a:r>
              <a:rPr lang="en-US" sz="3200" b="1" dirty="0">
                <a:solidFill>
                  <a:srgbClr val="FF0000"/>
                </a:solidFill>
                <a:latin typeface="Cooper Black" charset="0"/>
                <a:ea typeface="Cooper Black" charset="0"/>
                <a:cs typeface="Cooper Black" charset="0"/>
              </a:rPr>
              <a:t>What you can do as a parent or caregiver to encourage your child</a:t>
            </a:r>
            <a:br>
              <a:rPr lang="en-US" sz="3200" dirty="0">
                <a:solidFill>
                  <a:srgbClr val="FF0000"/>
                </a:solidFill>
                <a:latin typeface="Cooper Black" charset="0"/>
                <a:ea typeface="Cooper Black" charset="0"/>
                <a:cs typeface="Cooper Black" charset="0"/>
              </a:rPr>
            </a:br>
            <a:endParaRPr lang="en-US" sz="3200" dirty="0">
              <a:solidFill>
                <a:srgbClr val="FF0000"/>
              </a:solidFill>
              <a:latin typeface="Cooper Black" charset="0"/>
              <a:ea typeface="Cooper Black" charset="0"/>
              <a:cs typeface="Cooper Black" charset="0"/>
            </a:endParaRPr>
          </a:p>
        </p:txBody>
      </p:sp>
      <p:sp>
        <p:nvSpPr>
          <p:cNvPr id="3" name="Content Placeholder 2"/>
          <p:cNvSpPr>
            <a:spLocks noGrp="1"/>
          </p:cNvSpPr>
          <p:nvPr>
            <p:ph idx="1"/>
          </p:nvPr>
        </p:nvSpPr>
        <p:spPr/>
        <p:txBody>
          <a:bodyPr/>
          <a:lstStyle/>
          <a:p>
            <a:r>
              <a:rPr lang="en-US" sz="2000" dirty="0">
                <a:solidFill>
                  <a:schemeClr val="bg2"/>
                </a:solidFill>
                <a:latin typeface="Chalkboard SE" charset="0"/>
                <a:ea typeface="Chalkboard SE" charset="0"/>
                <a:cs typeface="Chalkboard SE" charset="0"/>
              </a:rPr>
              <a:t>Ask your child if he or she is learning every day and if they feel safe in school. If your child is having negative experiences, call or visit your school to address the issues with educators.</a:t>
            </a:r>
          </a:p>
          <a:p>
            <a:r>
              <a:rPr lang="en-US" sz="2000" dirty="0">
                <a:solidFill>
                  <a:schemeClr val="bg2"/>
                </a:solidFill>
                <a:latin typeface="Chalkboard SE" charset="0"/>
                <a:ea typeface="Chalkboard SE" charset="0"/>
                <a:cs typeface="Chalkboard SE" charset="0"/>
              </a:rPr>
              <a:t>Monitor your child’s academic progress and seek help from educators or tutors if necessary.</a:t>
            </a:r>
          </a:p>
          <a:p>
            <a:r>
              <a:rPr lang="en-US" sz="2000" dirty="0">
                <a:solidFill>
                  <a:schemeClr val="bg2"/>
                </a:solidFill>
                <a:latin typeface="Chalkboard SE" charset="0"/>
                <a:ea typeface="Chalkboard SE" charset="0"/>
                <a:cs typeface="Chalkboard SE" charset="0"/>
              </a:rPr>
              <a:t>Make sure your contact information is up-to-date with your school.</a:t>
            </a:r>
          </a:p>
          <a:p>
            <a:r>
              <a:rPr lang="en-US" sz="2000" dirty="0">
                <a:solidFill>
                  <a:schemeClr val="bg2"/>
                </a:solidFill>
                <a:latin typeface="Chalkboard SE" charset="0"/>
                <a:ea typeface="Chalkboard SE" charset="0"/>
                <a:cs typeface="Chalkboard SE" charset="0"/>
              </a:rPr>
              <a:t>Talk with your child about the importance of getting to school every day and make it the expectation.</a:t>
            </a:r>
          </a:p>
          <a:p>
            <a:r>
              <a:rPr lang="en-US" sz="2000" dirty="0">
                <a:solidFill>
                  <a:schemeClr val="bg2"/>
                </a:solidFill>
                <a:latin typeface="Chalkboard SE" charset="0"/>
                <a:ea typeface="Chalkboard SE" charset="0"/>
                <a:cs typeface="Chalkboard SE" charset="0"/>
              </a:rPr>
              <a:t>Help your child maintain daily routines.</a:t>
            </a:r>
          </a:p>
          <a:p>
            <a:r>
              <a:rPr lang="en-US" sz="2000" dirty="0">
                <a:solidFill>
                  <a:schemeClr val="bg2"/>
                </a:solidFill>
                <a:latin typeface="Chalkboard SE" charset="0"/>
                <a:ea typeface="Chalkboard SE" charset="0"/>
                <a:cs typeface="Chalkboard SE" charset="0"/>
              </a:rPr>
              <a:t>Sign the Family Attendance Pledge.</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7971" y="5382405"/>
            <a:ext cx="1553713" cy="109277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9701"/>
            <a:ext cx="1581150" cy="893197"/>
          </a:xfrm>
          <a:prstGeom prst="rect">
            <a:avLst/>
          </a:prstGeom>
        </p:spPr>
      </p:pic>
    </p:spTree>
    <p:extLst>
      <p:ext uri="{BB962C8B-B14F-4D97-AF65-F5344CB8AC3E}">
        <p14:creationId xmlns:p14="http://schemas.microsoft.com/office/powerpoint/2010/main" val="6822556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1760</TotalTime>
  <Words>1912</Words>
  <Application>Microsoft Macintosh PowerPoint</Application>
  <PresentationFormat>On-screen Show (4:3)</PresentationFormat>
  <Paragraphs>200</Paragraphs>
  <Slides>21</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ＭＳ Ｐゴシック</vt:lpstr>
      <vt:lpstr>Aharoni</vt:lpstr>
      <vt:lpstr>Arial</vt:lpstr>
      <vt:lpstr>Berlin Sans FB Demi</vt:lpstr>
      <vt:lpstr>Calibri</vt:lpstr>
      <vt:lpstr>Chalkboard SE</vt:lpstr>
      <vt:lpstr>Cooper Black</vt:lpstr>
      <vt:lpstr>Myriad Pro Condensed</vt:lpstr>
      <vt:lpstr>Segoe UI</vt:lpstr>
      <vt:lpstr>Times New Roman</vt:lpstr>
      <vt:lpstr>Office Theme</vt:lpstr>
      <vt:lpstr>Garrett Morgan Engineering Innovation </vt:lpstr>
      <vt:lpstr>NORMS</vt:lpstr>
      <vt:lpstr>Today’s Agenda</vt:lpstr>
      <vt:lpstr>Graduation Requirements</vt:lpstr>
      <vt:lpstr>We are a  SAY YES SCHOOL</vt:lpstr>
      <vt:lpstr>Say Yes services in 2020-2021</vt:lpstr>
      <vt:lpstr>PowerPoint Presentation</vt:lpstr>
      <vt:lpstr> Attendance Matters!</vt:lpstr>
      <vt:lpstr> What you can do as a parent or caregiver to encourage your child </vt:lpstr>
      <vt:lpstr>Special Education</vt:lpstr>
      <vt:lpstr>PowerPoint Presentation</vt:lpstr>
      <vt:lpstr>Cleveland Metropolitan School District SEL Strategies, Programs and Initiatives</vt:lpstr>
      <vt:lpstr>Project Act – Homeless Services</vt:lpstr>
      <vt:lpstr>Multilingual Multicultural Education Department</vt:lpstr>
      <vt:lpstr>Parent Teacher Conferences</vt:lpstr>
      <vt:lpstr>What is the purpose of Title- I, Part A? Family Engagement Federal Funding</vt:lpstr>
      <vt:lpstr>What is supported  by Title- I, Part A ?</vt:lpstr>
      <vt:lpstr>PowerPoint Presentation</vt:lpstr>
      <vt:lpstr> How can I support  Title One initiatives? </vt:lpstr>
      <vt:lpstr>Mission</vt:lpstr>
      <vt:lpstr>Vision</vt:lpstr>
    </vt:vector>
  </TitlesOfParts>
  <Company>Hewlett-Packard</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Mr.Davis</dc:creator>
  <cp:lastModifiedBy>Davis, Quenton</cp:lastModifiedBy>
  <cp:revision>66</cp:revision>
  <dcterms:created xsi:type="dcterms:W3CDTF">2015-08-15T17:13:37Z</dcterms:created>
  <dcterms:modified xsi:type="dcterms:W3CDTF">2020-10-07T05:10:34Z</dcterms:modified>
</cp:coreProperties>
</file>